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304" r:id="rId6"/>
    <p:sldId id="305" r:id="rId7"/>
    <p:sldId id="306" r:id="rId8"/>
    <p:sldId id="307" r:id="rId9"/>
    <p:sldId id="308" r:id="rId10"/>
    <p:sldId id="310" r:id="rId11"/>
    <p:sldId id="311" r:id="rId12"/>
    <p:sldId id="286" r:id="rId13"/>
    <p:sldId id="263" r:id="rId14"/>
    <p:sldId id="264" r:id="rId15"/>
    <p:sldId id="290" r:id="rId16"/>
    <p:sldId id="291" r:id="rId17"/>
    <p:sldId id="301" r:id="rId18"/>
    <p:sldId id="302" r:id="rId19"/>
    <p:sldId id="303" r:id="rId20"/>
    <p:sldId id="292" r:id="rId21"/>
    <p:sldId id="293" r:id="rId22"/>
    <p:sldId id="294" r:id="rId23"/>
    <p:sldId id="295" r:id="rId24"/>
    <p:sldId id="296" r:id="rId25"/>
    <p:sldId id="297" r:id="rId26"/>
    <p:sldId id="298" r:id="rId27"/>
    <p:sldId id="299" r:id="rId28"/>
    <p:sldId id="300" r:id="rId29"/>
    <p:sldId id="283" r:id="rId30"/>
    <p:sldId id="288" r:id="rId31"/>
    <p:sldId id="289" r:id="rId32"/>
    <p:sldId id="284" r:id="rId33"/>
    <p:sldId id="285" r:id="rId34"/>
  </p:sldIdLst>
  <p:sldSz cx="18288000" cy="10287000"/>
  <p:notesSz cx="6858000" cy="9144000"/>
  <p:embeddedFontLst>
    <p:embeddedFont>
      <p:font typeface="Calibri" panose="020F0502020204030204" pitchFamily="34" charset="0"/>
      <p:regular r:id="rId35"/>
      <p:bold r:id="rId36"/>
      <p:italic r:id="rId37"/>
      <p:boldItalic r:id="rId38"/>
    </p:embeddedFont>
    <p:embeddedFont>
      <p:font typeface="Open Sans" panose="020B0606030504020204" pitchFamily="34" charset="0"/>
      <p:regular r:id="rId39"/>
      <p:bold r:id="rId40"/>
      <p:italic r:id="rId41"/>
      <p:boldItalic r:id="rId42"/>
    </p:embeddedFont>
    <p:embeddedFont>
      <p:font typeface="Open Sans Bold" panose="020B0806030504020204" pitchFamily="34" charset="0"/>
      <p:bold r:id="rId43"/>
    </p:embeddedFont>
    <p:embeddedFont>
      <p:font typeface="Public Sans" panose="020B0604020202020204" charset="0"/>
      <p:regular r:id="rId44"/>
    </p:embeddedFont>
    <p:embeddedFont>
      <p:font typeface="Public Sans Bold" panose="020B0604020202020204" charset="0"/>
      <p:regular r:id="rId45"/>
    </p:embeddedFont>
    <p:embeddedFont>
      <p:font typeface="Public Sans Thin"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hyperlink" Target="https://www.kaggle.com/datasets/trainingdatapro/dicom-brain-dataset" TargetMode="External"/><Relationship Id="rId3" Type="http://schemas.openxmlformats.org/officeDocument/2006/relationships/hyperlink" Target="https://www.nv5geospatialsoftware.com/docs/LaplacianFilters.html" TargetMode="External"/><Relationship Id="rId7" Type="http://schemas.openxmlformats.org/officeDocument/2006/relationships/hyperlink" Target="https://github.com/nellies07/Nhom13_NgoVanThanh_NguyenCaoVietAn_NguyenThanhDat_Tieu_luan_2.git" TargetMode="External"/><Relationship Id="rId2" Type="http://schemas.openxmlformats.org/officeDocument/2006/relationships/hyperlink" Target="https://docs.opencv.org/3.4/d5/db5/tutorial_laplace_operator.html" TargetMode="External"/><Relationship Id="rId1" Type="http://schemas.openxmlformats.org/officeDocument/2006/relationships/slideLayout" Target="../slideLayouts/slideLayout7.xml"/><Relationship Id="rId6" Type="http://schemas.openxmlformats.org/officeDocument/2006/relationships/hyperlink" Target="https://www.geeksforgeeks.org/software-engineering/edge-detection-using-prewitt-scharr-and-sobel-operator/" TargetMode="External"/><Relationship Id="rId5" Type="http://schemas.openxmlformats.org/officeDocument/2006/relationships/hyperlink" Target="https://opencv.org/blog/edge-detection-using-opencv/" TargetMode="External"/><Relationship Id="rId4" Type="http://schemas.openxmlformats.org/officeDocument/2006/relationships/hyperlink" Target="https://stackoverflow.com/questions/4993082/how-can-i-sharpen-an-image-in-opencv"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a:off x="-338123" y="9248775"/>
            <a:ext cx="18626123" cy="45719"/>
          </a:xfrm>
          <a:prstGeom prst="rect">
            <a:avLst/>
          </a:prstGeom>
          <a:solidFill>
            <a:srgbClr val="FFFFFF">
              <a:alpha val="19608"/>
            </a:srgbClr>
          </a:solidFill>
        </p:spPr>
      </p:sp>
      <p:sp>
        <p:nvSpPr>
          <p:cNvPr id="3" name="AutoShape 3"/>
          <p:cNvSpPr/>
          <p:nvPr/>
        </p:nvSpPr>
        <p:spPr>
          <a:xfrm>
            <a:off x="16967853" y="9248775"/>
            <a:ext cx="1320147" cy="9525"/>
          </a:xfrm>
          <a:prstGeom prst="rect">
            <a:avLst/>
          </a:prstGeom>
          <a:solidFill>
            <a:srgbClr val="202020">
              <a:alpha val="19608"/>
            </a:srgbClr>
          </a:solidFill>
        </p:spPr>
      </p:sp>
      <p:sp>
        <p:nvSpPr>
          <p:cNvPr id="8" name="Freeform 8"/>
          <p:cNvSpPr/>
          <p:nvPr/>
        </p:nvSpPr>
        <p:spPr>
          <a:xfrm>
            <a:off x="12432043" y="3269984"/>
            <a:ext cx="5551157" cy="3747031"/>
          </a:xfrm>
          <a:prstGeom prst="roundRect">
            <a:avLst/>
          </a:prstGeom>
          <a:blipFill>
            <a:blip r:embed="rId2"/>
            <a:stretch>
              <a:fillRect/>
            </a:stretch>
          </a:blipFill>
        </p:spPr>
      </p:sp>
      <p:sp>
        <p:nvSpPr>
          <p:cNvPr id="10" name="TextBox 10"/>
          <p:cNvSpPr txBox="1"/>
          <p:nvPr/>
        </p:nvSpPr>
        <p:spPr>
          <a:xfrm>
            <a:off x="791613" y="3190632"/>
            <a:ext cx="7227076" cy="539700"/>
          </a:xfrm>
          <a:prstGeom prst="rect">
            <a:avLst/>
          </a:prstGeom>
        </p:spPr>
        <p:txBody>
          <a:bodyPr lIns="0" tIns="0" rIns="0" bIns="0" rtlCol="0" anchor="t">
            <a:spAutoFit/>
          </a:bodyPr>
          <a:lstStyle/>
          <a:p>
            <a:pPr algn="l">
              <a:lnSpc>
                <a:spcPts val="4619"/>
              </a:lnSpc>
            </a:pPr>
            <a:r>
              <a:rPr lang="en-US" sz="3299" dirty="0">
                <a:solidFill>
                  <a:srgbClr val="FFFFFF"/>
                </a:solidFill>
                <a:latin typeface="Public Sans Thin"/>
                <a:ea typeface="Public Sans Thin"/>
                <a:cs typeface="Public Sans Thin"/>
                <a:sym typeface="Public Sans Thin"/>
              </a:rPr>
              <a:t>BÁO CÁO TIỂU LUẬN 2 - XỬ LÝ ẢNH</a:t>
            </a:r>
          </a:p>
        </p:txBody>
      </p:sp>
      <p:sp>
        <p:nvSpPr>
          <p:cNvPr id="12" name="TextBox 12"/>
          <p:cNvSpPr txBox="1"/>
          <p:nvPr/>
        </p:nvSpPr>
        <p:spPr>
          <a:xfrm>
            <a:off x="791613" y="5994400"/>
            <a:ext cx="1614480" cy="457835"/>
          </a:xfrm>
          <a:prstGeom prst="rect">
            <a:avLst/>
          </a:prstGeom>
        </p:spPr>
        <p:txBody>
          <a:bodyPr lIns="0" tIns="0" rIns="0" bIns="0" rtlCol="0" anchor="t">
            <a:spAutoFit/>
          </a:bodyPr>
          <a:lstStyle/>
          <a:p>
            <a:pPr algn="l">
              <a:lnSpc>
                <a:spcPts val="3639"/>
              </a:lnSpc>
            </a:pPr>
            <a:r>
              <a:rPr lang="en-US" sz="2599" dirty="0">
                <a:solidFill>
                  <a:srgbClr val="FFFFFF"/>
                </a:solidFill>
                <a:latin typeface="Public Sans Thin"/>
                <a:ea typeface="Public Sans Thin"/>
                <a:cs typeface="Public Sans Thin"/>
                <a:sym typeface="Public Sans Thin"/>
              </a:rPr>
              <a:t>NHÓM 13</a:t>
            </a:r>
          </a:p>
        </p:txBody>
      </p:sp>
      <p:sp>
        <p:nvSpPr>
          <p:cNvPr id="13" name="TextBox 13"/>
          <p:cNvSpPr txBox="1"/>
          <p:nvPr/>
        </p:nvSpPr>
        <p:spPr>
          <a:xfrm>
            <a:off x="791613" y="6514465"/>
            <a:ext cx="8427638" cy="457835"/>
          </a:xfrm>
          <a:prstGeom prst="rect">
            <a:avLst/>
          </a:prstGeom>
        </p:spPr>
        <p:txBody>
          <a:bodyPr lIns="0" tIns="0" rIns="0" bIns="0" rtlCol="0" anchor="t">
            <a:spAutoFit/>
          </a:bodyPr>
          <a:lstStyle/>
          <a:p>
            <a:pPr algn="l">
              <a:lnSpc>
                <a:spcPts val="3639"/>
              </a:lnSpc>
            </a:pPr>
            <a:r>
              <a:rPr lang="en-US" sz="2599" dirty="0">
                <a:solidFill>
                  <a:srgbClr val="FFFFFF"/>
                </a:solidFill>
                <a:latin typeface="Public Sans Thin"/>
                <a:ea typeface="Public Sans Thin"/>
                <a:cs typeface="Public Sans Thin"/>
                <a:sym typeface="Public Sans Thin"/>
              </a:rPr>
              <a:t>GIẢNG VIÊN HƯỚNG DẪN: VÕ QUANG HOÀNG KHANG</a:t>
            </a:r>
          </a:p>
        </p:txBody>
      </p:sp>
      <p:sp>
        <p:nvSpPr>
          <p:cNvPr id="15" name="TextBox 14">
            <a:extLst>
              <a:ext uri="{FF2B5EF4-FFF2-40B4-BE49-F238E27FC236}">
                <a16:creationId xmlns:a16="http://schemas.microsoft.com/office/drawing/2014/main" id="{05792E0B-3CE7-4BED-8A16-C25773A505B4}"/>
              </a:ext>
            </a:extLst>
          </p:cNvPr>
          <p:cNvSpPr txBox="1"/>
          <p:nvPr/>
        </p:nvSpPr>
        <p:spPr>
          <a:xfrm>
            <a:off x="609600" y="3949960"/>
            <a:ext cx="11699036" cy="1938992"/>
          </a:xfrm>
          <a:prstGeom prst="rect">
            <a:avLst/>
          </a:prstGeom>
          <a:noFill/>
        </p:spPr>
        <p:txBody>
          <a:bodyPr wrap="none" rtlCol="0">
            <a:spAutoFit/>
          </a:bodyPr>
          <a:lstStyle/>
          <a:p>
            <a:r>
              <a:rPr lang="en-US" sz="12000" b="1" dirty="0">
                <a:solidFill>
                  <a:schemeClr val="bg1"/>
                </a:solidFill>
                <a:latin typeface="Public Sans" panose="020B0604020202020204" charset="0"/>
              </a:rPr>
              <a:t>IMAGE FILTERS</a:t>
            </a:r>
          </a:p>
        </p:txBody>
      </p:sp>
      <p:sp>
        <p:nvSpPr>
          <p:cNvPr id="14" name="AutoShape 2">
            <a:extLst>
              <a:ext uri="{FF2B5EF4-FFF2-40B4-BE49-F238E27FC236}">
                <a16:creationId xmlns:a16="http://schemas.microsoft.com/office/drawing/2014/main" id="{F7FA6722-25A0-440D-8CCC-9C7814D66DE0}"/>
              </a:ext>
            </a:extLst>
          </p:cNvPr>
          <p:cNvSpPr/>
          <p:nvPr/>
        </p:nvSpPr>
        <p:spPr>
          <a:xfrm>
            <a:off x="-185723" y="982981"/>
            <a:ext cx="18626123" cy="45719"/>
          </a:xfrm>
          <a:prstGeom prst="rect">
            <a:avLst/>
          </a:prstGeom>
          <a:solidFill>
            <a:srgbClr val="FFFFFF">
              <a:alpha val="19608"/>
            </a:srgbClr>
          </a:solid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randombar(horizontal)">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Edge Detection:</a:t>
            </a: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0" name="TextBox 7">
            <a:extLst>
              <a:ext uri="{FF2B5EF4-FFF2-40B4-BE49-F238E27FC236}">
                <a16:creationId xmlns:a16="http://schemas.microsoft.com/office/drawing/2014/main" id="{982E1A77-1468-45E7-AF87-AF92654F3001}"/>
              </a:ext>
            </a:extLst>
          </p:cNvPr>
          <p:cNvSpPr txBox="1"/>
          <p:nvPr/>
        </p:nvSpPr>
        <p:spPr>
          <a:xfrm>
            <a:off x="2038350" y="2772593"/>
            <a:ext cx="15125700" cy="571182"/>
          </a:xfrm>
          <a:prstGeom prst="rect">
            <a:avLst/>
          </a:prstGeom>
        </p:spPr>
        <p:txBody>
          <a:bodyPr wrap="square" lIns="0" tIns="0" rIns="0" bIns="0" rtlCol="0" anchor="t">
            <a:spAutoFit/>
          </a:bodyPr>
          <a:lstStyle/>
          <a:p>
            <a:pPr algn="l">
              <a:lnSpc>
                <a:spcPts val="4736"/>
              </a:lnSpc>
            </a:pPr>
            <a:r>
              <a:rPr lang="en-US" sz="3600" b="1" dirty="0">
                <a:latin typeface="Open Sans Bold"/>
                <a:ea typeface="Open Sans Bold"/>
                <a:cs typeface="Open Sans Bold"/>
                <a:sym typeface="Open Sans Bold"/>
              </a:rPr>
              <a:t>Sobel:</a:t>
            </a:r>
            <a:endParaRPr lang="en-US" sz="3600" dirty="0">
              <a:solidFill>
                <a:srgbClr val="2B2E3C"/>
              </a:solidFill>
              <a:latin typeface="Open Sans"/>
              <a:ea typeface="Open Sans"/>
              <a:cs typeface="Open Sans"/>
              <a:sym typeface="Open Sans"/>
            </a:endParaRPr>
          </a:p>
        </p:txBody>
      </p:sp>
      <p:sp>
        <p:nvSpPr>
          <p:cNvPr id="14" name="TextBox 8">
            <a:extLst>
              <a:ext uri="{FF2B5EF4-FFF2-40B4-BE49-F238E27FC236}">
                <a16:creationId xmlns:a16="http://schemas.microsoft.com/office/drawing/2014/main" id="{DAC924A2-9A40-4CA3-B843-730ED41D3F26}"/>
              </a:ext>
            </a:extLst>
          </p:cNvPr>
          <p:cNvSpPr txBox="1"/>
          <p:nvPr/>
        </p:nvSpPr>
        <p:spPr>
          <a:xfrm>
            <a:off x="2415183" y="3650040"/>
            <a:ext cx="13663017" cy="560471"/>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Được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đề</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xuất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bởi</a:t>
            </a:r>
            <a:r>
              <a:rPr lang="en-US" sz="3000" dirty="0">
                <a:solidFill>
                  <a:srgbClr val="2B2E3C"/>
                </a:solidFill>
                <a:latin typeface="Open Sans"/>
                <a:ea typeface="Open Sans"/>
                <a:cs typeface="Open Sans"/>
                <a:sym typeface="Open Sans"/>
              </a:rPr>
              <a:t> </a:t>
            </a:r>
            <a:r>
              <a:rPr lang="en-US" sz="3000" dirty="0">
                <a:latin typeface="Open Sans"/>
                <a:ea typeface="Open Sans"/>
                <a:cs typeface="Open Sans"/>
                <a:sym typeface="Open Sans"/>
              </a:rPr>
              <a:t>Irwin Sobel &amp; Gary Feldman (1970).</a:t>
            </a:r>
          </a:p>
        </p:txBody>
      </p:sp>
      <p:sp>
        <p:nvSpPr>
          <p:cNvPr id="15" name="TextBox 9">
            <a:extLst>
              <a:ext uri="{FF2B5EF4-FFF2-40B4-BE49-F238E27FC236}">
                <a16:creationId xmlns:a16="http://schemas.microsoft.com/office/drawing/2014/main" id="{925BAB92-E0BA-4AF2-91F0-F11670250C5C}"/>
              </a:ext>
            </a:extLst>
          </p:cNvPr>
          <p:cNvSpPr txBox="1"/>
          <p:nvPr/>
        </p:nvSpPr>
        <p:spPr>
          <a:xfrm>
            <a:off x="2415183" y="4477211"/>
            <a:ext cx="13663017" cy="560471"/>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Là</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một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toán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tử</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phát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hiện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biên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dựa</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trên</a:t>
            </a:r>
            <a:r>
              <a:rPr lang="en-US" sz="3000" dirty="0">
                <a:solidFill>
                  <a:srgbClr val="2B2E3C"/>
                </a:solidFill>
                <a:latin typeface="Open Sans"/>
                <a:ea typeface="Open Sans"/>
                <a:cs typeface="Open Sans"/>
                <a:sym typeface="Open Sans"/>
              </a:rPr>
              <a:t> </a:t>
            </a:r>
            <a:r>
              <a:rPr lang="en-US" sz="3000" dirty="0" err="1">
                <a:latin typeface="Open Sans"/>
                <a:ea typeface="Open Sans"/>
                <a:cs typeface="Open Sans"/>
                <a:sym typeface="Open Sans"/>
              </a:rPr>
              <a:t>đạo</a:t>
            </a:r>
            <a:r>
              <a:rPr lang="en-US" sz="3000" dirty="0">
                <a:latin typeface="Open Sans"/>
                <a:ea typeface="Open Sans"/>
                <a:cs typeface="Open Sans"/>
                <a:sym typeface="Open Sans"/>
              </a:rPr>
              <a:t> </a:t>
            </a:r>
            <a:r>
              <a:rPr lang="en-US" sz="3000" dirty="0" err="1">
                <a:latin typeface="Open Sans"/>
                <a:ea typeface="Open Sans"/>
                <a:cs typeface="Open Sans"/>
                <a:sym typeface="Open Sans"/>
              </a:rPr>
              <a:t>hàm</a:t>
            </a:r>
            <a:r>
              <a:rPr lang="en-US" sz="3000" dirty="0">
                <a:latin typeface="Open Sans"/>
                <a:ea typeface="Open Sans"/>
                <a:cs typeface="Open Sans"/>
                <a:sym typeface="Open Sans"/>
              </a:rPr>
              <a:t> </a:t>
            </a:r>
            <a:r>
              <a:rPr lang="en-US" sz="3000" dirty="0" err="1">
                <a:latin typeface="Open Sans"/>
                <a:ea typeface="Open Sans"/>
                <a:cs typeface="Open Sans"/>
                <a:sym typeface="Open Sans"/>
              </a:rPr>
              <a:t>bậc</a:t>
            </a:r>
            <a:r>
              <a:rPr lang="en-US" sz="3000" dirty="0">
                <a:latin typeface="Open Sans"/>
                <a:ea typeface="Open Sans"/>
                <a:cs typeface="Open Sans"/>
                <a:sym typeface="Open Sans"/>
              </a:rPr>
              <a:t> </a:t>
            </a:r>
            <a:r>
              <a:rPr lang="en-US" sz="3000" dirty="0" err="1">
                <a:latin typeface="Open Sans"/>
                <a:ea typeface="Open Sans"/>
                <a:cs typeface="Open Sans"/>
                <a:sym typeface="Open Sans"/>
              </a:rPr>
              <a:t>nhất</a:t>
            </a:r>
            <a:r>
              <a:rPr lang="en-US" sz="3000" dirty="0">
                <a:latin typeface="Open Sans"/>
                <a:ea typeface="Open Sans"/>
                <a:cs typeface="Open Sans"/>
                <a:sym typeface="Open Sans"/>
              </a:rPr>
              <a:t> (gradient).</a:t>
            </a:r>
          </a:p>
        </p:txBody>
      </p:sp>
      <p:sp>
        <p:nvSpPr>
          <p:cNvPr id="16" name="TextBox 10">
            <a:extLst>
              <a:ext uri="{FF2B5EF4-FFF2-40B4-BE49-F238E27FC236}">
                <a16:creationId xmlns:a16="http://schemas.microsoft.com/office/drawing/2014/main" id="{1DA08EF2-38BE-44EF-A4E6-732ECF68CA39}"/>
              </a:ext>
            </a:extLst>
          </p:cNvPr>
          <p:cNvSpPr txBox="1"/>
          <p:nvPr/>
        </p:nvSpPr>
        <p:spPr>
          <a:xfrm>
            <a:off x="2415183" y="5304382"/>
            <a:ext cx="13663017" cy="1160546"/>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Cải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tiến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từ</a:t>
            </a:r>
            <a:r>
              <a:rPr lang="en-US" sz="3000" dirty="0">
                <a:solidFill>
                  <a:srgbClr val="2B2E3C"/>
                </a:solidFill>
                <a:latin typeface="Open Sans"/>
                <a:ea typeface="Open Sans"/>
                <a:cs typeface="Open Sans"/>
                <a:sym typeface="Open Sans"/>
              </a:rPr>
              <a:t> Prewitt </a:t>
            </a:r>
            <a:r>
              <a:rPr lang="en-US" sz="3000" dirty="0" err="1">
                <a:solidFill>
                  <a:srgbClr val="2B2E3C"/>
                </a:solidFill>
                <a:latin typeface="Open Sans"/>
                <a:ea typeface="Open Sans"/>
                <a:cs typeface="Open Sans"/>
                <a:sym typeface="Open Sans"/>
              </a:rPr>
              <a:t>bằng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cách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thêm</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trọng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số</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lớn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hơn</a:t>
            </a:r>
            <a:r>
              <a:rPr lang="en-US" sz="3000" dirty="0">
                <a:solidFill>
                  <a:srgbClr val="2B2E3C"/>
                </a:solidFill>
                <a:latin typeface="Open Sans"/>
                <a:ea typeface="Open Sans"/>
                <a:cs typeface="Open Sans"/>
                <a:sym typeface="Open Sans"/>
              </a:rPr>
              <a:t> ở </a:t>
            </a:r>
            <a:r>
              <a:rPr lang="en-US" sz="3000" dirty="0" err="1">
                <a:solidFill>
                  <a:srgbClr val="2B2E3C"/>
                </a:solidFill>
                <a:latin typeface="Open Sans"/>
                <a:ea typeface="Open Sans"/>
                <a:cs typeface="Open Sans"/>
                <a:sym typeface="Open Sans"/>
              </a:rPr>
              <a:t>tâm</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giúp</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ảnh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mượt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và</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ít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nhiễu</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hơn</a:t>
            </a:r>
            <a:r>
              <a:rPr lang="en-US" sz="3000" dirty="0">
                <a:solidFill>
                  <a:srgbClr val="2B2E3C"/>
                </a:solidFill>
                <a:latin typeface="Open Sans"/>
                <a:ea typeface="Open Sans"/>
                <a:cs typeface="Open Sans"/>
                <a:sym typeface="Open Sans"/>
              </a:rPr>
              <a:t>.</a:t>
            </a:r>
          </a:p>
        </p:txBody>
      </p:sp>
      <p:sp>
        <p:nvSpPr>
          <p:cNvPr id="19" name="TextBox 7">
            <a:extLst>
              <a:ext uri="{FF2B5EF4-FFF2-40B4-BE49-F238E27FC236}">
                <a16:creationId xmlns:a16="http://schemas.microsoft.com/office/drawing/2014/main" id="{347553F1-487C-4ADC-ACB4-2C5E31F95B8E}"/>
              </a:ext>
            </a:extLst>
          </p:cNvPr>
          <p:cNvSpPr txBox="1"/>
          <p:nvPr/>
        </p:nvSpPr>
        <p:spPr>
          <a:xfrm>
            <a:off x="2228850" y="7331666"/>
            <a:ext cx="15872817" cy="560471"/>
          </a:xfrm>
          <a:prstGeom prst="rect">
            <a:avLst/>
          </a:prstGeom>
        </p:spPr>
        <p:txBody>
          <a:bodyPr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Phát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hiện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biên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trong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ảnh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số</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ảnh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đường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phố</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văn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bản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vật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thể</a:t>
            </a:r>
            <a:r>
              <a:rPr lang="en-US" sz="3000" dirty="0">
                <a:solidFill>
                  <a:srgbClr val="2B2E3C"/>
                </a:solidFill>
                <a:latin typeface="Open Sans"/>
                <a:ea typeface="Open Sans"/>
                <a:cs typeface="Open Sans"/>
                <a:sym typeface="Open Sans"/>
              </a:rPr>
              <a:t>).</a:t>
            </a:r>
          </a:p>
        </p:txBody>
      </p:sp>
      <p:sp>
        <p:nvSpPr>
          <p:cNvPr id="20" name="TextBox 8">
            <a:extLst>
              <a:ext uri="{FF2B5EF4-FFF2-40B4-BE49-F238E27FC236}">
                <a16:creationId xmlns:a16="http://schemas.microsoft.com/office/drawing/2014/main" id="{468EE1F5-4B70-4403-BD99-DEBFEB9E004F}"/>
              </a:ext>
            </a:extLst>
          </p:cNvPr>
          <p:cNvSpPr txBox="1"/>
          <p:nvPr/>
        </p:nvSpPr>
        <p:spPr>
          <a:xfrm>
            <a:off x="2228850" y="8221446"/>
            <a:ext cx="15872817" cy="560471"/>
          </a:xfrm>
          <a:prstGeom prst="rect">
            <a:avLst/>
          </a:prstGeom>
        </p:spPr>
        <p:txBody>
          <a:bodyPr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Tiền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xử</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lý</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cho</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bài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toán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thị</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máy</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tính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như</a:t>
            </a:r>
            <a:r>
              <a:rPr lang="en-US" sz="3000" dirty="0">
                <a:solidFill>
                  <a:srgbClr val="2B2E3C"/>
                </a:solidFill>
                <a:latin typeface="Open Sans"/>
                <a:ea typeface="Open Sans"/>
                <a:cs typeface="Open Sans"/>
                <a:sym typeface="Open Sans"/>
              </a:rPr>
              <a:t> </a:t>
            </a:r>
            <a:r>
              <a:rPr lang="en-US" sz="3000" dirty="0" err="1">
                <a:latin typeface="Open Sans"/>
                <a:ea typeface="Open Sans"/>
                <a:cs typeface="Open Sans"/>
                <a:sym typeface="Open Sans"/>
              </a:rPr>
              <a:t>nhận</a:t>
            </a:r>
            <a:r>
              <a:rPr lang="en-US" sz="3000" dirty="0">
                <a:latin typeface="Open Sans"/>
                <a:ea typeface="Open Sans"/>
                <a:cs typeface="Open Sans"/>
                <a:sym typeface="Open Sans"/>
              </a:rPr>
              <a:t> </a:t>
            </a:r>
            <a:r>
              <a:rPr lang="en-US" sz="3000" dirty="0" err="1">
                <a:latin typeface="Open Sans"/>
                <a:ea typeface="Open Sans"/>
                <a:cs typeface="Open Sans"/>
                <a:sym typeface="Open Sans"/>
              </a:rPr>
              <a:t>dạng</a:t>
            </a:r>
            <a:r>
              <a:rPr lang="en-US" sz="3000" dirty="0">
                <a:latin typeface="Open Sans"/>
                <a:ea typeface="Open Sans"/>
                <a:cs typeface="Open Sans"/>
                <a:sym typeface="Open Sans"/>
              </a:rPr>
              <a:t> </a:t>
            </a:r>
            <a:r>
              <a:rPr lang="en-US" sz="3000" dirty="0" err="1">
                <a:latin typeface="Open Sans"/>
                <a:ea typeface="Open Sans"/>
                <a:cs typeface="Open Sans"/>
                <a:sym typeface="Open Sans"/>
              </a:rPr>
              <a:t>đối</a:t>
            </a:r>
            <a:r>
              <a:rPr lang="en-US" sz="3000" dirty="0">
                <a:latin typeface="Open Sans"/>
                <a:ea typeface="Open Sans"/>
                <a:cs typeface="Open Sans"/>
                <a:sym typeface="Open Sans"/>
              </a:rPr>
              <a:t> </a:t>
            </a:r>
            <a:r>
              <a:rPr lang="en-US" sz="3000" dirty="0" err="1">
                <a:latin typeface="Open Sans"/>
                <a:ea typeface="Open Sans"/>
                <a:cs typeface="Open Sans"/>
                <a:sym typeface="Open Sans"/>
              </a:rPr>
              <a:t>tượng</a:t>
            </a:r>
            <a:r>
              <a:rPr lang="en-US" sz="3000" dirty="0">
                <a:latin typeface="Open Sans"/>
                <a:ea typeface="Open Sans"/>
                <a:cs typeface="Open Sans"/>
                <a:sym typeface="Open Sans"/>
              </a:rPr>
              <a:t>, </a:t>
            </a:r>
            <a:r>
              <a:rPr lang="en-US" sz="3000" dirty="0" err="1">
                <a:latin typeface="Open Sans"/>
                <a:ea typeface="Open Sans"/>
                <a:cs typeface="Open Sans"/>
                <a:sym typeface="Open Sans"/>
              </a:rPr>
              <a:t>phân</a:t>
            </a:r>
            <a:r>
              <a:rPr lang="en-US" sz="3000" dirty="0">
                <a:latin typeface="Open Sans"/>
                <a:ea typeface="Open Sans"/>
                <a:cs typeface="Open Sans"/>
                <a:sym typeface="Open Sans"/>
              </a:rPr>
              <a:t> </a:t>
            </a:r>
            <a:r>
              <a:rPr lang="en-US" sz="3000" dirty="0" err="1">
                <a:latin typeface="Open Sans"/>
                <a:ea typeface="Open Sans"/>
                <a:cs typeface="Open Sans"/>
                <a:sym typeface="Open Sans"/>
              </a:rPr>
              <a:t>đoạn</a:t>
            </a:r>
            <a:r>
              <a:rPr lang="en-US" sz="3000" dirty="0">
                <a:latin typeface="Open Sans"/>
                <a:ea typeface="Open Sans"/>
                <a:cs typeface="Open Sans"/>
                <a:sym typeface="Open Sans"/>
              </a:rPr>
              <a:t> </a:t>
            </a:r>
            <a:r>
              <a:rPr lang="en-US" sz="3000" dirty="0" err="1">
                <a:latin typeface="Open Sans"/>
                <a:ea typeface="Open Sans"/>
                <a:cs typeface="Open Sans"/>
                <a:sym typeface="Open Sans"/>
              </a:rPr>
              <a:t>ảnh</a:t>
            </a:r>
            <a:r>
              <a:rPr lang="en-US" sz="3000" dirty="0">
                <a:latin typeface="Open Sans"/>
                <a:ea typeface="Open Sans"/>
                <a:cs typeface="Open Sans"/>
                <a:sym typeface="Open Sans"/>
              </a:rPr>
              <a:t>.</a:t>
            </a:r>
          </a:p>
        </p:txBody>
      </p:sp>
      <p:sp>
        <p:nvSpPr>
          <p:cNvPr id="21" name="TextBox 7">
            <a:extLst>
              <a:ext uri="{FF2B5EF4-FFF2-40B4-BE49-F238E27FC236}">
                <a16:creationId xmlns:a16="http://schemas.microsoft.com/office/drawing/2014/main" id="{646CC8B8-9881-4E3D-98F8-B6B43DDBC248}"/>
              </a:ext>
            </a:extLst>
          </p:cNvPr>
          <p:cNvSpPr txBox="1"/>
          <p:nvPr/>
        </p:nvSpPr>
        <p:spPr>
          <a:xfrm>
            <a:off x="2028825" y="6612706"/>
            <a:ext cx="15125700" cy="571182"/>
          </a:xfrm>
          <a:prstGeom prst="rect">
            <a:avLst/>
          </a:prstGeom>
        </p:spPr>
        <p:txBody>
          <a:bodyPr wrap="square" lIns="0" tIns="0" rIns="0" bIns="0" rtlCol="0" anchor="t">
            <a:spAutoFit/>
          </a:bodyPr>
          <a:lstStyle/>
          <a:p>
            <a:pPr algn="l">
              <a:lnSpc>
                <a:spcPts val="4736"/>
              </a:lnSpc>
            </a:pPr>
            <a:r>
              <a:rPr lang="en-US" sz="3600" b="1" dirty="0" err="1">
                <a:latin typeface="Open Sans Bold"/>
                <a:ea typeface="Open Sans Bold"/>
                <a:cs typeface="Open Sans Bold"/>
                <a:sym typeface="Open Sans Bold"/>
              </a:rPr>
              <a:t>Ứng</a:t>
            </a:r>
            <a:r>
              <a:rPr lang="en-US" sz="3600" b="1" dirty="0">
                <a:latin typeface="Open Sans Bold"/>
                <a:ea typeface="Open Sans Bold"/>
                <a:cs typeface="Open Sans Bold"/>
                <a:sym typeface="Open Sans Bold"/>
              </a:rPr>
              <a:t> </a:t>
            </a:r>
            <a:r>
              <a:rPr lang="en-US" sz="3600" b="1" dirty="0" err="1">
                <a:latin typeface="Open Sans Bold"/>
                <a:ea typeface="Open Sans Bold"/>
                <a:cs typeface="Open Sans Bold"/>
                <a:sym typeface="Open Sans Bold"/>
              </a:rPr>
              <a:t>dụng</a:t>
            </a:r>
            <a:r>
              <a:rPr lang="en-US" sz="3600" b="1" dirty="0">
                <a:latin typeface="Open Sans Bold"/>
                <a:ea typeface="Open Sans Bold"/>
                <a:cs typeface="Open Sans Bold"/>
                <a:sym typeface="Open Sans Bold"/>
              </a:rPr>
              <a:t>:</a:t>
            </a:r>
            <a:endParaRPr lang="en-US" sz="3600" dirty="0">
              <a:solidFill>
                <a:srgbClr val="2B2E3C"/>
              </a:solidFill>
              <a:latin typeface="Open Sans"/>
              <a:ea typeface="Open Sans"/>
              <a:cs typeface="Open Sans"/>
              <a:sym typeface="Open Sans"/>
            </a:endParaRPr>
          </a:p>
        </p:txBody>
      </p:sp>
    </p:spTree>
    <p:extLst>
      <p:ext uri="{BB962C8B-B14F-4D97-AF65-F5344CB8AC3E}">
        <p14:creationId xmlns:p14="http://schemas.microsoft.com/office/powerpoint/2010/main" val="162462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Edge Detection:</a:t>
            </a: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0" name="TextBox 7">
            <a:extLst>
              <a:ext uri="{FF2B5EF4-FFF2-40B4-BE49-F238E27FC236}">
                <a16:creationId xmlns:a16="http://schemas.microsoft.com/office/drawing/2014/main" id="{982E1A77-1468-45E7-AF87-AF92654F3001}"/>
              </a:ext>
            </a:extLst>
          </p:cNvPr>
          <p:cNvSpPr txBox="1"/>
          <p:nvPr/>
        </p:nvSpPr>
        <p:spPr>
          <a:xfrm>
            <a:off x="2038350" y="2772593"/>
            <a:ext cx="15125700" cy="571182"/>
          </a:xfrm>
          <a:prstGeom prst="rect">
            <a:avLst/>
          </a:prstGeom>
        </p:spPr>
        <p:txBody>
          <a:bodyPr wrap="square" lIns="0" tIns="0" rIns="0" bIns="0" rtlCol="0" anchor="t">
            <a:spAutoFit/>
          </a:bodyPr>
          <a:lstStyle/>
          <a:p>
            <a:pPr algn="l">
              <a:lnSpc>
                <a:spcPts val="4736"/>
              </a:lnSpc>
            </a:pPr>
            <a:r>
              <a:rPr lang="en-US" sz="3600" b="1" dirty="0">
                <a:latin typeface="Open Sans Bold"/>
                <a:ea typeface="Open Sans Bold"/>
                <a:cs typeface="Open Sans Bold"/>
                <a:sym typeface="Open Sans Bold"/>
              </a:rPr>
              <a:t>Prewitt:</a:t>
            </a:r>
            <a:endParaRPr lang="en-US" sz="3600" dirty="0">
              <a:solidFill>
                <a:srgbClr val="2B2E3C"/>
              </a:solidFill>
              <a:latin typeface="Open Sans"/>
              <a:ea typeface="Open Sans"/>
              <a:cs typeface="Open Sans"/>
              <a:sym typeface="Open Sans"/>
            </a:endParaRPr>
          </a:p>
        </p:txBody>
      </p:sp>
      <p:sp>
        <p:nvSpPr>
          <p:cNvPr id="11" name="TextBox 8">
            <a:extLst>
              <a:ext uri="{FF2B5EF4-FFF2-40B4-BE49-F238E27FC236}">
                <a16:creationId xmlns:a16="http://schemas.microsoft.com/office/drawing/2014/main" id="{E1A6532E-0B19-49CB-BD6E-08F8D395BB67}"/>
              </a:ext>
            </a:extLst>
          </p:cNvPr>
          <p:cNvSpPr txBox="1"/>
          <p:nvPr/>
        </p:nvSpPr>
        <p:spPr>
          <a:xfrm>
            <a:off x="2415183" y="3510293"/>
            <a:ext cx="14044017" cy="560471"/>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dirty="0">
                <a:solidFill>
                  <a:srgbClr val="2B2E3C"/>
                </a:solidFill>
                <a:latin typeface="Open Sans"/>
                <a:ea typeface="Open Sans"/>
                <a:cs typeface="Open Sans"/>
                <a:sym typeface="Open Sans"/>
              </a:rPr>
              <a:t>Prewitt </a:t>
            </a:r>
            <a:r>
              <a:rPr lang="en-US" sz="3000" dirty="0" err="1">
                <a:solidFill>
                  <a:srgbClr val="2B2E3C"/>
                </a:solidFill>
                <a:latin typeface="Open Sans"/>
                <a:ea typeface="Open Sans"/>
                <a:cs typeface="Open Sans"/>
                <a:sym typeface="Open Sans"/>
              </a:rPr>
              <a:t>là</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một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toán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tử</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phát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hiện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biên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dựa</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trên</a:t>
            </a:r>
            <a:r>
              <a:rPr lang="en-US" sz="3000" dirty="0">
                <a:solidFill>
                  <a:srgbClr val="2B2E3C"/>
                </a:solidFill>
                <a:latin typeface="Open Sans"/>
                <a:ea typeface="Open Sans"/>
                <a:cs typeface="Open Sans"/>
                <a:sym typeface="Open Sans"/>
              </a:rPr>
              <a:t> </a:t>
            </a:r>
            <a:r>
              <a:rPr lang="en-US" sz="3000" dirty="0" err="1">
                <a:latin typeface="Open Sans"/>
                <a:ea typeface="Open Sans"/>
                <a:cs typeface="Open Sans"/>
                <a:sym typeface="Open Sans"/>
              </a:rPr>
              <a:t>đạo</a:t>
            </a:r>
            <a:r>
              <a:rPr lang="en-US" sz="3000" dirty="0">
                <a:latin typeface="Open Sans"/>
                <a:ea typeface="Open Sans"/>
                <a:cs typeface="Open Sans"/>
                <a:sym typeface="Open Sans"/>
              </a:rPr>
              <a:t> </a:t>
            </a:r>
            <a:r>
              <a:rPr lang="en-US" sz="3000" dirty="0" err="1">
                <a:latin typeface="Open Sans"/>
                <a:ea typeface="Open Sans"/>
                <a:cs typeface="Open Sans"/>
                <a:sym typeface="Open Sans"/>
              </a:rPr>
              <a:t>hàm</a:t>
            </a:r>
            <a:r>
              <a:rPr lang="en-US" sz="3000" dirty="0">
                <a:latin typeface="Open Sans"/>
                <a:ea typeface="Open Sans"/>
                <a:cs typeface="Open Sans"/>
                <a:sym typeface="Open Sans"/>
              </a:rPr>
              <a:t> </a:t>
            </a:r>
            <a:r>
              <a:rPr lang="en-US" sz="3000" dirty="0" err="1">
                <a:latin typeface="Open Sans"/>
                <a:ea typeface="Open Sans"/>
                <a:cs typeface="Open Sans"/>
                <a:sym typeface="Open Sans"/>
              </a:rPr>
              <a:t>bậc</a:t>
            </a:r>
            <a:r>
              <a:rPr lang="en-US" sz="3000" dirty="0">
                <a:latin typeface="Open Sans"/>
                <a:ea typeface="Open Sans"/>
                <a:cs typeface="Open Sans"/>
                <a:sym typeface="Open Sans"/>
              </a:rPr>
              <a:t> </a:t>
            </a:r>
            <a:r>
              <a:rPr lang="en-US" sz="3000" dirty="0" err="1">
                <a:latin typeface="Open Sans"/>
                <a:ea typeface="Open Sans"/>
                <a:cs typeface="Open Sans"/>
                <a:sym typeface="Open Sans"/>
              </a:rPr>
              <a:t>nhất</a:t>
            </a:r>
            <a:r>
              <a:rPr lang="en-US" sz="3000" dirty="0">
                <a:latin typeface="Open Sans"/>
                <a:ea typeface="Open Sans"/>
                <a:cs typeface="Open Sans"/>
                <a:sym typeface="Open Sans"/>
              </a:rPr>
              <a:t> (gradient).</a:t>
            </a:r>
          </a:p>
        </p:txBody>
      </p:sp>
      <p:sp>
        <p:nvSpPr>
          <p:cNvPr id="12" name="TextBox 9">
            <a:extLst>
              <a:ext uri="{FF2B5EF4-FFF2-40B4-BE49-F238E27FC236}">
                <a16:creationId xmlns:a16="http://schemas.microsoft.com/office/drawing/2014/main" id="{8200EEE2-D9E1-46DE-9EA7-98BD73504372}"/>
              </a:ext>
            </a:extLst>
          </p:cNvPr>
          <p:cNvSpPr txBox="1"/>
          <p:nvPr/>
        </p:nvSpPr>
        <p:spPr>
          <a:xfrm>
            <a:off x="2415183" y="4423189"/>
            <a:ext cx="14120217" cy="1160546"/>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Nguyên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lý</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tương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tự</a:t>
            </a:r>
            <a:r>
              <a:rPr lang="en-US" sz="3000" dirty="0">
                <a:solidFill>
                  <a:srgbClr val="2B2E3C"/>
                </a:solidFill>
                <a:latin typeface="Open Sans"/>
                <a:ea typeface="Open Sans"/>
                <a:cs typeface="Open Sans"/>
                <a:sym typeface="Open Sans"/>
              </a:rPr>
              <a:t> Sobel, </a:t>
            </a:r>
            <a:r>
              <a:rPr lang="en-US" sz="3000" dirty="0" err="1">
                <a:solidFill>
                  <a:srgbClr val="2B2E3C"/>
                </a:solidFill>
                <a:latin typeface="Open Sans"/>
                <a:ea typeface="Open Sans"/>
                <a:cs typeface="Open Sans"/>
                <a:sym typeface="Open Sans"/>
              </a:rPr>
              <a:t>nhưng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sử</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dụng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giá</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trị</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trung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bình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giản</a:t>
            </a:r>
            <a:r>
              <a:rPr lang="en-US" sz="3000" dirty="0">
                <a:solidFill>
                  <a:srgbClr val="2B2E3C"/>
                </a:solidFill>
                <a:latin typeface="Open Sans"/>
                <a:ea typeface="Open Sans"/>
                <a:cs typeface="Open Sans"/>
                <a:sym typeface="Open Sans"/>
              </a:rPr>
              <a:t> (−1, 0, 1) </a:t>
            </a:r>
            <a:r>
              <a:rPr lang="en-US" sz="3000" dirty="0" err="1">
                <a:solidFill>
                  <a:srgbClr val="2B2E3C"/>
                </a:solidFill>
                <a:latin typeface="Open Sans"/>
                <a:ea typeface="Open Sans"/>
                <a:cs typeface="Open Sans"/>
                <a:sym typeface="Open Sans"/>
              </a:rPr>
              <a:t>thay</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vì</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có</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trọng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số</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lớn</a:t>
            </a:r>
            <a:r>
              <a:rPr lang="en-US" sz="3000" dirty="0">
                <a:solidFill>
                  <a:srgbClr val="2B2E3C"/>
                </a:solidFill>
                <a:latin typeface="Open Sans"/>
                <a:ea typeface="Open Sans"/>
                <a:cs typeface="Open Sans"/>
                <a:sym typeface="Open Sans"/>
              </a:rPr>
              <a:t> ở </a:t>
            </a:r>
            <a:r>
              <a:rPr lang="en-US" sz="3000" dirty="0" err="1">
                <a:solidFill>
                  <a:srgbClr val="2B2E3C"/>
                </a:solidFill>
                <a:latin typeface="Open Sans"/>
                <a:ea typeface="Open Sans"/>
                <a:cs typeface="Open Sans"/>
                <a:sym typeface="Open Sans"/>
              </a:rPr>
              <a:t>tâm</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như</a:t>
            </a:r>
            <a:r>
              <a:rPr lang="en-US" sz="3000" dirty="0">
                <a:solidFill>
                  <a:srgbClr val="2B2E3C"/>
                </a:solidFill>
                <a:latin typeface="Open Sans"/>
                <a:ea typeface="Open Sans"/>
                <a:cs typeface="Open Sans"/>
                <a:sym typeface="Open Sans"/>
              </a:rPr>
              <a:t> Sobel.</a:t>
            </a:r>
          </a:p>
        </p:txBody>
      </p:sp>
      <p:sp>
        <p:nvSpPr>
          <p:cNvPr id="13" name="TextBox 7">
            <a:extLst>
              <a:ext uri="{FF2B5EF4-FFF2-40B4-BE49-F238E27FC236}">
                <a16:creationId xmlns:a16="http://schemas.microsoft.com/office/drawing/2014/main" id="{5DB7182B-D027-4DF0-98DB-67A2D3492073}"/>
              </a:ext>
            </a:extLst>
          </p:cNvPr>
          <p:cNvSpPr txBox="1"/>
          <p:nvPr/>
        </p:nvSpPr>
        <p:spPr>
          <a:xfrm>
            <a:off x="2415183" y="6324441"/>
            <a:ext cx="14748867" cy="1154098"/>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a:solidFill>
                  <a:srgbClr val="2B2E3C"/>
                </a:solidFill>
                <a:latin typeface="Open Sans"/>
                <a:ea typeface="Open Sans"/>
                <a:cs typeface="Open Sans"/>
                <a:sym typeface="Open Sans"/>
              </a:rPr>
              <a:t>Dùng trong các tác vụ cơ bản để phát hiện biên theo hai hướng chính (ngang, dọc).</a:t>
            </a:r>
          </a:p>
        </p:txBody>
      </p:sp>
      <p:sp>
        <p:nvSpPr>
          <p:cNvPr id="17" name="TextBox 8">
            <a:extLst>
              <a:ext uri="{FF2B5EF4-FFF2-40B4-BE49-F238E27FC236}">
                <a16:creationId xmlns:a16="http://schemas.microsoft.com/office/drawing/2014/main" id="{C418006C-328F-4847-9030-B6D7A57B25B1}"/>
              </a:ext>
            </a:extLst>
          </p:cNvPr>
          <p:cNvSpPr txBox="1"/>
          <p:nvPr/>
        </p:nvSpPr>
        <p:spPr>
          <a:xfrm>
            <a:off x="2415183" y="7564354"/>
            <a:ext cx="14748867" cy="1160546"/>
          </a:xfrm>
          <a:prstGeom prst="rect">
            <a:avLst/>
          </a:prstGeom>
        </p:spPr>
        <p:txBody>
          <a:bodyPr wrap="square" lIns="0" tIns="0" rIns="0" bIns="0" rtlCol="0" anchor="t">
            <a:spAutoFit/>
          </a:bodyPr>
          <a:lstStyle/>
          <a:p>
            <a:pPr marL="452437" lvl="1" indent="-226219" algn="l">
              <a:lnSpc>
                <a:spcPts val="4736"/>
              </a:lnSpc>
              <a:buFont typeface="Arial"/>
              <a:buChar char="•"/>
            </a:pPr>
            <a:r>
              <a:rPr lang="en-US" sz="3000" dirty="0" err="1">
                <a:solidFill>
                  <a:srgbClr val="2B2E3C"/>
                </a:solidFill>
                <a:latin typeface="Open Sans"/>
                <a:ea typeface="Open Sans"/>
                <a:cs typeface="Open Sans"/>
                <a:sym typeface="Open Sans"/>
              </a:rPr>
              <a:t>Thích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hợp</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cho</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ứng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dụng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cần</a:t>
            </a:r>
            <a:r>
              <a:rPr lang="en-US" sz="3000" dirty="0">
                <a:solidFill>
                  <a:srgbClr val="2B2E3C"/>
                </a:solidFill>
                <a:latin typeface="Open Sans"/>
                <a:ea typeface="Open Sans"/>
                <a:cs typeface="Open Sans"/>
                <a:sym typeface="Open Sans"/>
              </a:rPr>
              <a:t> </a:t>
            </a:r>
            <a:r>
              <a:rPr lang="en-US" sz="3000" dirty="0" err="1">
                <a:latin typeface="Open Sans"/>
                <a:ea typeface="Open Sans"/>
                <a:cs typeface="Open Sans"/>
                <a:sym typeface="Open Sans"/>
              </a:rPr>
              <a:t>tính</a:t>
            </a:r>
            <a:r>
              <a:rPr lang="en-US" sz="3000" dirty="0">
                <a:latin typeface="Open Sans"/>
                <a:ea typeface="Open Sans"/>
                <a:cs typeface="Open Sans"/>
                <a:sym typeface="Open Sans"/>
              </a:rPr>
              <a:t> </a:t>
            </a:r>
            <a:r>
              <a:rPr lang="en-US" sz="3000" dirty="0" err="1">
                <a:latin typeface="Open Sans"/>
                <a:ea typeface="Open Sans"/>
                <a:cs typeface="Open Sans"/>
                <a:sym typeface="Open Sans"/>
              </a:rPr>
              <a:t>toán</a:t>
            </a:r>
            <a:r>
              <a:rPr lang="en-US" sz="3000" dirty="0">
                <a:latin typeface="Open Sans"/>
                <a:ea typeface="Open Sans"/>
                <a:cs typeface="Open Sans"/>
                <a:sym typeface="Open Sans"/>
              </a:rPr>
              <a:t> </a:t>
            </a:r>
            <a:r>
              <a:rPr lang="en-US" sz="3000" dirty="0" err="1">
                <a:latin typeface="Open Sans"/>
                <a:ea typeface="Open Sans"/>
                <a:cs typeface="Open Sans"/>
                <a:sym typeface="Open Sans"/>
              </a:rPr>
              <a:t>nhanh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không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quá</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khắt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khe</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về</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độ</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mượt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hoặc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giảm</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nhiễu</a:t>
            </a:r>
            <a:r>
              <a:rPr lang="en-US" sz="3000" dirty="0">
                <a:solidFill>
                  <a:srgbClr val="2B2E3C"/>
                </a:solidFill>
                <a:latin typeface="Open Sans"/>
                <a:ea typeface="Open Sans"/>
                <a:cs typeface="Open Sans"/>
                <a:sym typeface="Open Sans"/>
              </a:rPr>
              <a:t>.</a:t>
            </a:r>
          </a:p>
        </p:txBody>
      </p:sp>
      <p:sp>
        <p:nvSpPr>
          <p:cNvPr id="18" name="TextBox 7">
            <a:extLst>
              <a:ext uri="{FF2B5EF4-FFF2-40B4-BE49-F238E27FC236}">
                <a16:creationId xmlns:a16="http://schemas.microsoft.com/office/drawing/2014/main" id="{69C1D40D-108A-46CB-8E9A-DDA80F0A7EA4}"/>
              </a:ext>
            </a:extLst>
          </p:cNvPr>
          <p:cNvSpPr txBox="1"/>
          <p:nvPr/>
        </p:nvSpPr>
        <p:spPr>
          <a:xfrm>
            <a:off x="2038350" y="5689696"/>
            <a:ext cx="15125700" cy="571182"/>
          </a:xfrm>
          <a:prstGeom prst="rect">
            <a:avLst/>
          </a:prstGeom>
        </p:spPr>
        <p:txBody>
          <a:bodyPr wrap="square" lIns="0" tIns="0" rIns="0" bIns="0" rtlCol="0" anchor="t">
            <a:spAutoFit/>
          </a:bodyPr>
          <a:lstStyle/>
          <a:p>
            <a:pPr algn="l">
              <a:lnSpc>
                <a:spcPts val="4736"/>
              </a:lnSpc>
            </a:pPr>
            <a:r>
              <a:rPr lang="en-US" sz="3600" b="1" dirty="0" err="1">
                <a:latin typeface="Open Sans Bold"/>
                <a:ea typeface="Open Sans Bold"/>
                <a:cs typeface="Open Sans Bold"/>
                <a:sym typeface="Open Sans Bold"/>
              </a:rPr>
              <a:t>Ứng</a:t>
            </a:r>
            <a:r>
              <a:rPr lang="en-US" sz="3600" b="1" dirty="0">
                <a:latin typeface="Open Sans Bold"/>
                <a:ea typeface="Open Sans Bold"/>
                <a:cs typeface="Open Sans Bold"/>
                <a:sym typeface="Open Sans Bold"/>
              </a:rPr>
              <a:t> </a:t>
            </a:r>
            <a:r>
              <a:rPr lang="en-US" sz="3600" b="1" dirty="0" err="1">
                <a:latin typeface="Open Sans Bold"/>
                <a:ea typeface="Open Sans Bold"/>
                <a:cs typeface="Open Sans Bold"/>
                <a:sym typeface="Open Sans Bold"/>
              </a:rPr>
              <a:t>dụng</a:t>
            </a:r>
            <a:r>
              <a:rPr lang="en-US" sz="3600" b="1" dirty="0">
                <a:latin typeface="Open Sans Bold"/>
                <a:ea typeface="Open Sans Bold"/>
                <a:cs typeface="Open Sans Bold"/>
                <a:sym typeface="Open Sans Bold"/>
              </a:rPr>
              <a:t>:</a:t>
            </a:r>
            <a:endParaRPr lang="en-US" sz="3600" dirty="0">
              <a:solidFill>
                <a:srgbClr val="2B2E3C"/>
              </a:solidFill>
              <a:latin typeface="Open Sans"/>
              <a:ea typeface="Open Sans"/>
              <a:cs typeface="Open Sans"/>
              <a:sym typeface="Open Sans"/>
            </a:endParaRPr>
          </a:p>
        </p:txBody>
      </p:sp>
    </p:spTree>
    <p:extLst>
      <p:ext uri="{BB962C8B-B14F-4D97-AF65-F5344CB8AC3E}">
        <p14:creationId xmlns:p14="http://schemas.microsoft.com/office/powerpoint/2010/main" val="257769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5" name="TextBox 5"/>
          <p:cNvSpPr txBox="1"/>
          <p:nvPr/>
        </p:nvSpPr>
        <p:spPr>
          <a:xfrm>
            <a:off x="1869012" y="2429351"/>
            <a:ext cx="15580788" cy="1292662"/>
          </a:xfrm>
          <a:prstGeom prst="rect">
            <a:avLst/>
          </a:prstGeom>
        </p:spPr>
        <p:txBody>
          <a:bodyPr wrap="square" lIns="0" tIns="0" rIns="0" bIns="0" rtlCol="0" anchor="t">
            <a:spAutoFit/>
          </a:bodyPr>
          <a:lstStyle/>
          <a:p>
            <a:pPr algn="just"/>
            <a:r>
              <a:rPr lang="en-US" sz="2800" b="1" dirty="0" err="1">
                <a:solidFill>
                  <a:srgbClr val="202020"/>
                </a:solidFill>
                <a:latin typeface="Public Sans Bold" panose="020B0604020202020204" charset="0"/>
                <a:ea typeface="Public Sans Bold"/>
                <a:cs typeface="Public Sans Bold"/>
                <a:sym typeface="Public Sans Bold"/>
              </a:rPr>
              <a:t>Giới</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thiệu</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chung</a:t>
            </a:r>
            <a:r>
              <a:rPr lang="en-US" sz="2800" b="1" dirty="0">
                <a:solidFill>
                  <a:srgbClr val="202020"/>
                </a:solidFill>
                <a:latin typeface="Public Sans Bold" panose="020B0604020202020204" charset="0"/>
                <a:ea typeface="Public Sans Bold"/>
                <a:cs typeface="Public Sans Bold"/>
                <a:sym typeface="Public Sans Bold"/>
              </a:rPr>
              <a:t>: </a:t>
            </a:r>
            <a:r>
              <a:rPr lang="vi-VN" sz="2800" dirty="0">
                <a:latin typeface="Public Sans" panose="020B0604020202020204" charset="0"/>
              </a:rPr>
              <a:t>Bài </a:t>
            </a:r>
            <a:r>
              <a:rPr lang="en-US" sz="2800" dirty="0" err="1">
                <a:latin typeface="Public Sans" panose="020B0604020202020204" charset="0"/>
              </a:rPr>
              <a:t>này</a:t>
            </a:r>
            <a:r>
              <a:rPr lang="vi-VN" sz="2800" dirty="0">
                <a:latin typeface="Public Sans" panose="020B0604020202020204" charset="0"/>
              </a:rPr>
              <a:t> áp dụng bộ lọc Sharpen (Laplacian, Unsharp Masking) kết hợp với cân bằng lược đồ xám để cải thiện ảnh mờ hoặc thiếu sáng. Dựa trên kết quả, một quy trình tăng cường ảnh tối ưu cho camera điện thoại sẽ được đề xuất</a:t>
            </a:r>
            <a:r>
              <a:rPr lang="en-US" sz="2800" dirty="0">
                <a:latin typeface="Public Sans" panose="020B0604020202020204" charset="0"/>
              </a:rPr>
              <a:t>.</a:t>
            </a:r>
            <a:endParaRPr lang="vi-VN" sz="2800" dirty="0">
              <a:latin typeface="Public Sans" panose="020B0604020202020204" charset="0"/>
            </a:endParaRPr>
          </a:p>
        </p:txBody>
      </p:sp>
      <p:sp>
        <p:nvSpPr>
          <p:cNvPr id="6" name="TextBox 6"/>
          <p:cNvSpPr txBox="1"/>
          <p:nvPr/>
        </p:nvSpPr>
        <p:spPr>
          <a:xfrm>
            <a:off x="1066800" y="1790700"/>
            <a:ext cx="12317525" cy="461665"/>
          </a:xfrm>
          <a:prstGeom prst="rect">
            <a:avLst/>
          </a:prstGeom>
        </p:spPr>
        <p:txBody>
          <a:bodyPr lIns="0" tIns="0" rIns="0" bIns="0" rtlCol="0" anchor="t">
            <a:spAutoFit/>
          </a:bodyPr>
          <a:lstStyle/>
          <a:p>
            <a:pPr marL="323850" lvl="1">
              <a:lnSpc>
                <a:spcPts val="3600"/>
              </a:lnSpc>
            </a:pPr>
            <a:r>
              <a:rPr lang="fr-FR" sz="4000" dirty="0" err="1">
                <a:latin typeface="Public Sans Bold" panose="020B0604020202020204" charset="0"/>
                <a:ea typeface="Public Sans"/>
                <a:cs typeface="Public Sans"/>
                <a:sym typeface="Public Sans"/>
              </a:rPr>
              <a:t>Tăng</a:t>
            </a:r>
            <a:r>
              <a:rPr lang="fr-FR" sz="4000" dirty="0">
                <a:latin typeface="Public Sans Bold" panose="020B0604020202020204" charset="0"/>
                <a:ea typeface="Public Sans"/>
                <a:cs typeface="Public Sans"/>
                <a:sym typeface="Public Sans"/>
              </a:rPr>
              <a:t> </a:t>
            </a:r>
            <a:r>
              <a:rPr lang="fr-FR" sz="4000" dirty="0" err="1">
                <a:latin typeface="Public Sans Bold" panose="020B0604020202020204" charset="0"/>
                <a:ea typeface="Public Sans"/>
                <a:cs typeface="Public Sans"/>
                <a:sym typeface="Public Sans"/>
              </a:rPr>
              <a:t>cường</a:t>
            </a:r>
            <a:r>
              <a:rPr lang="fr-FR" sz="4000" dirty="0">
                <a:latin typeface="Public Sans Bold" panose="020B0604020202020204" charset="0"/>
                <a:ea typeface="Public Sans"/>
                <a:cs typeface="Public Sans"/>
                <a:sym typeface="Public Sans"/>
              </a:rPr>
              <a:t> </a:t>
            </a:r>
            <a:r>
              <a:rPr lang="fr-FR" sz="4000" dirty="0" err="1">
                <a:latin typeface="Public Sans Bold" panose="020B0604020202020204" charset="0"/>
                <a:ea typeface="Public Sans"/>
                <a:cs typeface="Public Sans"/>
                <a:sym typeface="Public Sans"/>
              </a:rPr>
              <a:t>ảnh</a:t>
            </a:r>
            <a:r>
              <a:rPr lang="fr-FR" sz="4000" dirty="0">
                <a:latin typeface="Public Sans Bold" panose="020B0604020202020204" charset="0"/>
                <a:ea typeface="Public Sans"/>
                <a:cs typeface="Public Sans"/>
                <a:sym typeface="Public Sans"/>
              </a:rPr>
              <a:t> (Image </a:t>
            </a:r>
            <a:r>
              <a:rPr lang="fr-FR" sz="4000" dirty="0" err="1">
                <a:latin typeface="Public Sans Bold" panose="020B0604020202020204" charset="0"/>
                <a:ea typeface="Public Sans"/>
                <a:cs typeface="Public Sans"/>
                <a:sym typeface="Public Sans"/>
              </a:rPr>
              <a:t>Enhancement</a:t>
            </a:r>
            <a:r>
              <a:rPr lang="fr-FR" sz="4000" dirty="0">
                <a:latin typeface="Public Sans Bold" panose="020B0604020202020204" charset="0"/>
                <a:ea typeface="Public Sans"/>
                <a:cs typeface="Public Sans"/>
                <a:sym typeface="Public Sans"/>
              </a:rPr>
              <a:t>)</a:t>
            </a:r>
            <a:endParaRPr lang="en-US" sz="4000" dirty="0">
              <a:latin typeface="Public Sans Bold" panose="020B0604020202020204" charset="0"/>
              <a:ea typeface="Public Sans"/>
              <a:cs typeface="Public Sans"/>
              <a:sym typeface="Public Sans"/>
            </a:endParaRP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8" name="TextBox 5">
            <a:extLst>
              <a:ext uri="{FF2B5EF4-FFF2-40B4-BE49-F238E27FC236}">
                <a16:creationId xmlns:a16="http://schemas.microsoft.com/office/drawing/2014/main" id="{0A48DCF8-9EDA-464C-AC11-6F218D0BA357}"/>
              </a:ext>
            </a:extLst>
          </p:cNvPr>
          <p:cNvSpPr txBox="1"/>
          <p:nvPr/>
        </p:nvSpPr>
        <p:spPr>
          <a:xfrm>
            <a:off x="1869012" y="4689038"/>
            <a:ext cx="15580788" cy="1292662"/>
          </a:xfrm>
          <a:prstGeom prst="rect">
            <a:avLst/>
          </a:prstGeom>
        </p:spPr>
        <p:txBody>
          <a:bodyPr wrap="square" lIns="0" tIns="0" rIns="0" bIns="0" rtlCol="0" anchor="t">
            <a:spAutoFit/>
          </a:bodyPr>
          <a:lstStyle/>
          <a:p>
            <a:pPr algn="just"/>
            <a:r>
              <a:rPr lang="en-US" sz="2800" b="1" dirty="0" err="1">
                <a:solidFill>
                  <a:srgbClr val="202020"/>
                </a:solidFill>
                <a:latin typeface="Public Sans Bold" panose="020B0604020202020204" charset="0"/>
                <a:ea typeface="Public Sans Bold"/>
                <a:cs typeface="Public Sans Bold"/>
                <a:sym typeface="Public Sans Bold"/>
              </a:rPr>
              <a:t>Giới</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thiệu</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chung</a:t>
            </a:r>
            <a:r>
              <a:rPr lang="en-US" sz="2800" b="1" dirty="0">
                <a:solidFill>
                  <a:srgbClr val="202020"/>
                </a:solidFill>
                <a:latin typeface="Public Sans Bold" panose="020B0604020202020204" charset="0"/>
                <a:ea typeface="Public Sans Bold"/>
                <a:cs typeface="Public Sans Bold"/>
                <a:sym typeface="Public Sans Bold"/>
              </a:rPr>
              <a:t>: </a:t>
            </a:r>
            <a:r>
              <a:rPr lang="vi-VN" sz="2800" dirty="0">
                <a:latin typeface="Public Sans" panose="020B0604020202020204" charset="0"/>
              </a:rPr>
              <a:t>Bài </a:t>
            </a:r>
            <a:r>
              <a:rPr lang="en-US" sz="2800" dirty="0" err="1">
                <a:latin typeface="Public Sans" panose="020B0604020202020204" charset="0"/>
              </a:rPr>
              <a:t>này</a:t>
            </a:r>
            <a:r>
              <a:rPr lang="vi-VN" sz="2800" dirty="0">
                <a:latin typeface="Public Sans" panose="020B0604020202020204" charset="0"/>
              </a:rPr>
              <a:t> ứng dụng các bộ lọc trên ảnh y tế, bắt đầu bằng việc dùng Gaussian để khử nhiễu rồi áp dụng Sobel/Canny để phát hiện biên vùng bất thường. Bài làm cũng thảo luận về ưu và nhược điểm của các phương pháp này trong bối cảnh y khoa.</a:t>
            </a:r>
          </a:p>
        </p:txBody>
      </p:sp>
      <p:sp>
        <p:nvSpPr>
          <p:cNvPr id="19" name="TextBox 6">
            <a:extLst>
              <a:ext uri="{FF2B5EF4-FFF2-40B4-BE49-F238E27FC236}">
                <a16:creationId xmlns:a16="http://schemas.microsoft.com/office/drawing/2014/main" id="{05601964-56EE-4FEB-B6F1-596B273955CA}"/>
              </a:ext>
            </a:extLst>
          </p:cNvPr>
          <p:cNvSpPr txBox="1"/>
          <p:nvPr/>
        </p:nvSpPr>
        <p:spPr>
          <a:xfrm>
            <a:off x="1066800" y="4079438"/>
            <a:ext cx="12317525" cy="461665"/>
          </a:xfrm>
          <a:prstGeom prst="rect">
            <a:avLst/>
          </a:prstGeom>
        </p:spPr>
        <p:txBody>
          <a:bodyPr lIns="0" tIns="0" rIns="0" bIns="0" rtlCol="0" anchor="t">
            <a:spAutoFit/>
          </a:bodyPr>
          <a:lstStyle/>
          <a:p>
            <a:pPr marL="323850" lvl="1">
              <a:lnSpc>
                <a:spcPts val="3600"/>
              </a:lnSpc>
            </a:pPr>
            <a:r>
              <a:rPr lang="en-US" sz="4000" b="1" dirty="0" err="1">
                <a:latin typeface="Public Sans Bold" panose="020B0604020202020204" charset="0"/>
                <a:ea typeface="Public Sans"/>
                <a:cs typeface="Public Sans"/>
                <a:sym typeface="Public Sans"/>
              </a:rPr>
              <a:t>Bộ</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lọc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trong</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xử</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lý</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ảnh</a:t>
            </a:r>
            <a:r>
              <a:rPr lang="en-US" sz="4000" b="1" dirty="0">
                <a:latin typeface="Public Sans Bold" panose="020B0604020202020204" charset="0"/>
                <a:ea typeface="Public Sans"/>
                <a:cs typeface="Public Sans"/>
                <a:sym typeface="Public Sans"/>
              </a:rPr>
              <a:t> y </a:t>
            </a:r>
            <a:r>
              <a:rPr lang="en-US" sz="4000" b="1" dirty="0" err="1">
                <a:latin typeface="Public Sans Bold" panose="020B0604020202020204" charset="0"/>
                <a:ea typeface="Public Sans"/>
                <a:cs typeface="Public Sans"/>
                <a:sym typeface="Public Sans"/>
              </a:rPr>
              <a:t>tế</a:t>
            </a:r>
            <a:endParaRPr lang="en-US" sz="4000" b="1" dirty="0">
              <a:latin typeface="Public Sans Bold" panose="020B0604020202020204" charset="0"/>
              <a:ea typeface="Public Sans"/>
              <a:cs typeface="Public Sans"/>
              <a:sym typeface="Public Sans"/>
            </a:endParaRPr>
          </a:p>
        </p:txBody>
      </p:sp>
      <p:sp>
        <p:nvSpPr>
          <p:cNvPr id="10" name="TextBox 5">
            <a:extLst>
              <a:ext uri="{FF2B5EF4-FFF2-40B4-BE49-F238E27FC236}">
                <a16:creationId xmlns:a16="http://schemas.microsoft.com/office/drawing/2014/main" id="{3A67C40C-35B0-4304-8F31-71E035931EF0}"/>
              </a:ext>
            </a:extLst>
          </p:cNvPr>
          <p:cNvSpPr txBox="1"/>
          <p:nvPr/>
        </p:nvSpPr>
        <p:spPr>
          <a:xfrm>
            <a:off x="1869012" y="7127438"/>
            <a:ext cx="15580788" cy="1292662"/>
          </a:xfrm>
          <a:prstGeom prst="rect">
            <a:avLst/>
          </a:prstGeom>
        </p:spPr>
        <p:txBody>
          <a:bodyPr wrap="square" lIns="0" tIns="0" rIns="0" bIns="0" rtlCol="0" anchor="t">
            <a:spAutoFit/>
          </a:bodyPr>
          <a:lstStyle/>
          <a:p>
            <a:pPr algn="just"/>
            <a:r>
              <a:rPr lang="en-US" sz="2800" b="1" dirty="0" err="1">
                <a:solidFill>
                  <a:srgbClr val="202020"/>
                </a:solidFill>
                <a:latin typeface="Public Sans Bold" panose="020B0604020202020204" charset="0"/>
                <a:ea typeface="Public Sans Bold"/>
                <a:cs typeface="Public Sans Bold"/>
                <a:sym typeface="Public Sans Bold"/>
              </a:rPr>
              <a:t>Giới</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thiệu</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chung</a:t>
            </a:r>
            <a:r>
              <a:rPr lang="en-US" sz="2800" b="1" dirty="0">
                <a:solidFill>
                  <a:srgbClr val="202020"/>
                </a:solidFill>
                <a:latin typeface="Public Sans Bold" panose="020B0604020202020204" charset="0"/>
                <a:ea typeface="Public Sans Bold"/>
                <a:cs typeface="Public Sans Bold"/>
                <a:sym typeface="Public Sans Bold"/>
              </a:rPr>
              <a:t>: </a:t>
            </a:r>
            <a:r>
              <a:rPr lang="vi-VN" sz="2800" dirty="0">
                <a:latin typeface="Public Sans" panose="020B0604020202020204" charset="0"/>
              </a:rPr>
              <a:t>Bài </a:t>
            </a:r>
            <a:r>
              <a:rPr lang="en-US" sz="2800" dirty="0" err="1">
                <a:latin typeface="Public Sans" panose="020B0604020202020204" charset="0"/>
              </a:rPr>
              <a:t>này</a:t>
            </a:r>
            <a:r>
              <a:rPr lang="vi-VN" sz="2800" dirty="0">
                <a:latin typeface="Public Sans" panose="020B0604020202020204" charset="0"/>
              </a:rPr>
              <a:t> yêu cầu xây dựng một ứng dụng "Mini Photo Editor" bằng Python với các chức năng làm mờ, làm nét, và phát hiện cạnh. Ứng dụng phải cho phép người dùng tùy chỉnh các tham số của bộ lọc và lưu lại ảnh kết quả.</a:t>
            </a:r>
          </a:p>
        </p:txBody>
      </p:sp>
      <p:sp>
        <p:nvSpPr>
          <p:cNvPr id="11" name="TextBox 6">
            <a:extLst>
              <a:ext uri="{FF2B5EF4-FFF2-40B4-BE49-F238E27FC236}">
                <a16:creationId xmlns:a16="http://schemas.microsoft.com/office/drawing/2014/main" id="{7F7F21B5-45B8-4688-A2AC-7D874579883E}"/>
              </a:ext>
            </a:extLst>
          </p:cNvPr>
          <p:cNvSpPr txBox="1"/>
          <p:nvPr/>
        </p:nvSpPr>
        <p:spPr>
          <a:xfrm>
            <a:off x="1066800" y="6517838"/>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Mini Photo Editor</a:t>
            </a:r>
          </a:p>
        </p:txBody>
      </p:sp>
    </p:spTree>
    <p:extLst>
      <p:ext uri="{BB962C8B-B14F-4D97-AF65-F5344CB8AC3E}">
        <p14:creationId xmlns:p14="http://schemas.microsoft.com/office/powerpoint/2010/main" val="202958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8" grpId="0"/>
      <p:bldP spid="19"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12" name="AutoShape 2">
            <a:extLst>
              <a:ext uri="{FF2B5EF4-FFF2-40B4-BE49-F238E27FC236}">
                <a16:creationId xmlns:a16="http://schemas.microsoft.com/office/drawing/2014/main" id="{F6AFB00F-66AE-4440-8EC5-FCC5402209A1}"/>
              </a:ext>
            </a:extLst>
          </p:cNvPr>
          <p:cNvSpPr/>
          <p:nvPr/>
        </p:nvSpPr>
        <p:spPr>
          <a:xfrm>
            <a:off x="-281974" y="9258300"/>
            <a:ext cx="19260397" cy="1166707"/>
          </a:xfrm>
          <a:prstGeom prst="rect">
            <a:avLst/>
          </a:prstGeom>
          <a:solidFill>
            <a:schemeClr val="bg1"/>
          </a:solidFill>
        </p:spPr>
        <p:txBody>
          <a:bodyPr/>
          <a:lstStyle/>
          <a:p>
            <a:endParaRPr lang="en-US" dirty="0"/>
          </a:p>
        </p:txBody>
      </p:sp>
      <p:grpSp>
        <p:nvGrpSpPr>
          <p:cNvPr id="2" name="Group 2"/>
          <p:cNvGrpSpPr/>
          <p:nvPr/>
        </p:nvGrpSpPr>
        <p:grpSpPr>
          <a:xfrm>
            <a:off x="17259300" y="9645607"/>
            <a:ext cx="560217" cy="196047"/>
            <a:chOff x="0" y="0"/>
            <a:chExt cx="1226641" cy="429260"/>
          </a:xfrm>
          <a:solidFill>
            <a:schemeClr val="tx1"/>
          </a:solidFill>
        </p:grpSpPr>
        <p:sp>
          <p:nvSpPr>
            <p:cNvPr id="3" name="Freeform 3"/>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grpFill/>
          </p:spPr>
        </p:sp>
      </p:grpSp>
      <p:sp>
        <p:nvSpPr>
          <p:cNvPr id="4" name="TextBox 4"/>
          <p:cNvSpPr txBox="1"/>
          <p:nvPr/>
        </p:nvSpPr>
        <p:spPr>
          <a:xfrm>
            <a:off x="1028700" y="981075"/>
            <a:ext cx="6044020" cy="695325"/>
          </a:xfrm>
          <a:prstGeom prst="rect">
            <a:avLst/>
          </a:prstGeom>
        </p:spPr>
        <p:txBody>
          <a:bodyPr lIns="0" tIns="0" rIns="0" bIns="0" rtlCol="0" anchor="t">
            <a:spAutoFit/>
          </a:bodyPr>
          <a:lstStyle/>
          <a:p>
            <a:pPr algn="l">
              <a:lnSpc>
                <a:spcPts val="5430"/>
              </a:lnSpc>
            </a:pPr>
            <a:r>
              <a:rPr lang="en-US" sz="4525" b="1" dirty="0">
                <a:solidFill>
                  <a:srgbClr val="FFFFFF"/>
                </a:solidFill>
                <a:latin typeface="Public Sans Bold"/>
                <a:ea typeface="Public Sans Bold"/>
                <a:cs typeface="Public Sans Bold"/>
                <a:sym typeface="Public Sans Bold"/>
              </a:rPr>
              <a:t>3. CƠ SỞ LÝ THUYẾT</a:t>
            </a:r>
          </a:p>
        </p:txBody>
      </p:sp>
      <p:sp>
        <p:nvSpPr>
          <p:cNvPr id="5" name="TextBox 5"/>
          <p:cNvSpPr txBox="1"/>
          <p:nvPr/>
        </p:nvSpPr>
        <p:spPr>
          <a:xfrm>
            <a:off x="1729221" y="2004695"/>
            <a:ext cx="5727046" cy="547371"/>
          </a:xfrm>
          <a:prstGeom prst="rect">
            <a:avLst/>
          </a:prstGeom>
        </p:spPr>
        <p:txBody>
          <a:bodyPr lIns="0" tIns="0" rIns="0" bIns="0" rtlCol="0" anchor="t">
            <a:spAutoFit/>
          </a:bodyPr>
          <a:lstStyle/>
          <a:p>
            <a:pPr algn="l">
              <a:lnSpc>
                <a:spcPts val="4479"/>
              </a:lnSpc>
            </a:pPr>
            <a:r>
              <a:rPr lang="en-US" sz="3199" b="1" dirty="0">
                <a:solidFill>
                  <a:srgbClr val="FFFFFF"/>
                </a:solidFill>
                <a:latin typeface="Public Sans Bold"/>
                <a:ea typeface="Public Sans Bold"/>
                <a:cs typeface="Public Sans Bold"/>
                <a:sym typeface="Public Sans Bold"/>
              </a:rPr>
              <a:t>KIẾN THỨC XỬ LÝ ẢNH:</a:t>
            </a:r>
          </a:p>
        </p:txBody>
      </p:sp>
      <p:sp>
        <p:nvSpPr>
          <p:cNvPr id="9" name="TextBox 9"/>
          <p:cNvSpPr txBox="1"/>
          <p:nvPr/>
        </p:nvSpPr>
        <p:spPr>
          <a:xfrm>
            <a:off x="1729221" y="5129529"/>
            <a:ext cx="4642977" cy="547371"/>
          </a:xfrm>
          <a:prstGeom prst="rect">
            <a:avLst/>
          </a:prstGeom>
        </p:spPr>
        <p:txBody>
          <a:bodyPr lIns="0" tIns="0" rIns="0" bIns="0" rtlCol="0" anchor="t">
            <a:spAutoFit/>
          </a:bodyPr>
          <a:lstStyle/>
          <a:p>
            <a:pPr algn="l">
              <a:lnSpc>
                <a:spcPts val="4479"/>
              </a:lnSpc>
            </a:pPr>
            <a:r>
              <a:rPr lang="en-US" sz="3199" b="1" dirty="0">
                <a:solidFill>
                  <a:srgbClr val="FFFFFF"/>
                </a:solidFill>
                <a:latin typeface="Public Sans Bold"/>
                <a:ea typeface="Public Sans Bold"/>
                <a:cs typeface="Public Sans Bold"/>
                <a:sym typeface="Public Sans Bold"/>
              </a:rPr>
              <a:t>LÝ THUYẾT CÔNG CỤ;</a:t>
            </a:r>
          </a:p>
        </p:txBody>
      </p:sp>
      <p:sp>
        <p:nvSpPr>
          <p:cNvPr id="15" name="TextBox 14">
            <a:extLst>
              <a:ext uri="{FF2B5EF4-FFF2-40B4-BE49-F238E27FC236}">
                <a16:creationId xmlns:a16="http://schemas.microsoft.com/office/drawing/2014/main" id="{F77603A5-6FDB-4D40-853F-4DBAAF38F8C0}"/>
              </a:ext>
            </a:extLst>
          </p:cNvPr>
          <p:cNvSpPr txBox="1"/>
          <p:nvPr/>
        </p:nvSpPr>
        <p:spPr>
          <a:xfrm>
            <a:off x="2084247" y="2697784"/>
            <a:ext cx="15900956" cy="2062103"/>
          </a:xfrm>
          <a:prstGeom prst="rect">
            <a:avLst/>
          </a:prstGeom>
          <a:noFill/>
        </p:spPr>
        <p:txBody>
          <a:bodyPr wrap="none" rtlCol="0">
            <a:spAutoFit/>
          </a:bodyPr>
          <a:lstStyle/>
          <a:p>
            <a:r>
              <a:rPr lang="en-US" sz="3200" dirty="0" err="1">
                <a:solidFill>
                  <a:schemeClr val="bg1"/>
                </a:solidFill>
              </a:rPr>
              <a:t>Nền</a:t>
            </a:r>
            <a:r>
              <a:rPr lang="en-US" sz="3200" dirty="0">
                <a:solidFill>
                  <a:schemeClr val="bg1"/>
                </a:solidFill>
              </a:rPr>
              <a:t> </a:t>
            </a:r>
            <a:r>
              <a:rPr lang="en-US" sz="3200" dirty="0" err="1">
                <a:solidFill>
                  <a:schemeClr val="bg1"/>
                </a:solidFill>
              </a:rPr>
              <a:t>tảng</a:t>
            </a:r>
            <a:r>
              <a:rPr lang="en-US" sz="3200" dirty="0">
                <a:solidFill>
                  <a:schemeClr val="bg1"/>
                </a:solidFill>
              </a:rPr>
              <a:t>: </a:t>
            </a:r>
            <a:r>
              <a:rPr lang="en-US" sz="3200" dirty="0" err="1">
                <a:solidFill>
                  <a:schemeClr val="bg1"/>
                </a:solidFill>
              </a:rPr>
              <a:t>Lý</a:t>
            </a:r>
            <a:r>
              <a:rPr lang="en-US" sz="3200" dirty="0">
                <a:solidFill>
                  <a:schemeClr val="bg1"/>
                </a:solidFill>
              </a:rPr>
              <a:t> </a:t>
            </a:r>
            <a:r>
              <a:rPr lang="en-US" sz="3200" dirty="0" err="1">
                <a:solidFill>
                  <a:schemeClr val="bg1"/>
                </a:solidFill>
              </a:rPr>
              <a:t>thuyết</a:t>
            </a:r>
            <a:r>
              <a:rPr lang="en-US" sz="3200" dirty="0">
                <a:solidFill>
                  <a:schemeClr val="bg1"/>
                </a:solidFill>
              </a:rPr>
              <a:t> </a:t>
            </a:r>
            <a:r>
              <a:rPr lang="en-US" sz="3200" dirty="0" err="1">
                <a:solidFill>
                  <a:schemeClr val="bg1"/>
                </a:solidFill>
              </a:rPr>
              <a:t>về</a:t>
            </a:r>
            <a:r>
              <a:rPr lang="en-US" sz="3200" dirty="0">
                <a:solidFill>
                  <a:schemeClr val="bg1"/>
                </a:solidFill>
              </a:rPr>
              <a:t> </a:t>
            </a:r>
            <a:r>
              <a:rPr lang="en-US" sz="3200" dirty="0" err="1">
                <a:solidFill>
                  <a:schemeClr val="bg1"/>
                </a:solidFill>
              </a:rPr>
              <a:t>phép</a:t>
            </a:r>
            <a:r>
              <a:rPr lang="en-US" sz="3200" dirty="0">
                <a:solidFill>
                  <a:schemeClr val="bg1"/>
                </a:solidFill>
              </a:rPr>
              <a:t> </a:t>
            </a:r>
            <a:r>
              <a:rPr lang="en-US" sz="3200" dirty="0" err="1">
                <a:solidFill>
                  <a:schemeClr val="bg1"/>
                </a:solidFill>
              </a:rPr>
              <a:t>tích</a:t>
            </a:r>
            <a:r>
              <a:rPr lang="en-US" sz="3200" dirty="0">
                <a:solidFill>
                  <a:schemeClr val="bg1"/>
                </a:solidFill>
              </a:rPr>
              <a:t> </a:t>
            </a:r>
            <a:r>
              <a:rPr lang="en-US" sz="3200" dirty="0" err="1">
                <a:solidFill>
                  <a:schemeClr val="bg1"/>
                </a:solidFill>
              </a:rPr>
              <a:t>chập</a:t>
            </a:r>
            <a:r>
              <a:rPr lang="en-US" sz="3200" dirty="0">
                <a:solidFill>
                  <a:schemeClr val="bg1"/>
                </a:solidFill>
              </a:rPr>
              <a:t> (Convolution) </a:t>
            </a:r>
            <a:r>
              <a:rPr lang="en-US" sz="3200" dirty="0" err="1">
                <a:solidFill>
                  <a:schemeClr val="bg1"/>
                </a:solidFill>
              </a:rPr>
              <a:t>và</a:t>
            </a:r>
            <a:r>
              <a:rPr lang="en-US" sz="3200" dirty="0">
                <a:solidFill>
                  <a:schemeClr val="bg1"/>
                </a:solidFill>
              </a:rPr>
              <a:t> </a:t>
            </a:r>
            <a:r>
              <a:rPr lang="en-US" sz="3200" dirty="0" err="1">
                <a:solidFill>
                  <a:schemeClr val="bg1"/>
                </a:solidFill>
              </a:rPr>
              <a:t>vai</a:t>
            </a:r>
            <a:r>
              <a:rPr lang="en-US" sz="3200" dirty="0">
                <a:solidFill>
                  <a:schemeClr val="bg1"/>
                </a:solidFill>
              </a:rPr>
              <a:t> </a:t>
            </a:r>
            <a:r>
              <a:rPr lang="en-US" sz="3200" dirty="0" err="1">
                <a:solidFill>
                  <a:schemeClr val="bg1"/>
                </a:solidFill>
              </a:rPr>
              <a:t>trò</a:t>
            </a:r>
            <a:r>
              <a:rPr lang="en-US" sz="3200" dirty="0">
                <a:solidFill>
                  <a:schemeClr val="bg1"/>
                </a:solidFill>
              </a:rPr>
              <a:t> </a:t>
            </a:r>
            <a:r>
              <a:rPr lang="en-US" sz="3200" dirty="0" err="1">
                <a:solidFill>
                  <a:schemeClr val="bg1"/>
                </a:solidFill>
              </a:rPr>
              <a:t>của</a:t>
            </a:r>
            <a:r>
              <a:rPr lang="en-US" sz="3200" dirty="0">
                <a:solidFill>
                  <a:schemeClr val="bg1"/>
                </a:solidFill>
              </a:rPr>
              <a:t> Kernel.</a:t>
            </a:r>
          </a:p>
          <a:p>
            <a:r>
              <a:rPr lang="en-US" sz="3200" dirty="0" err="1">
                <a:solidFill>
                  <a:schemeClr val="bg1"/>
                </a:solidFill>
              </a:rPr>
              <a:t>Các</a:t>
            </a:r>
            <a:r>
              <a:rPr lang="en-US" sz="3200" dirty="0">
                <a:solidFill>
                  <a:schemeClr val="bg1"/>
                </a:solidFill>
              </a:rPr>
              <a:t> </a:t>
            </a:r>
            <a:r>
              <a:rPr lang="en-US" sz="3200" dirty="0" err="1">
                <a:solidFill>
                  <a:schemeClr val="bg1"/>
                </a:solidFill>
              </a:rPr>
              <a:t>bộ</a:t>
            </a:r>
            <a:r>
              <a:rPr lang="en-US" sz="3200" dirty="0">
                <a:solidFill>
                  <a:schemeClr val="bg1"/>
                </a:solidFill>
              </a:rPr>
              <a:t> </a:t>
            </a:r>
            <a:r>
              <a:rPr lang="en-US" sz="3200" dirty="0" err="1">
                <a:solidFill>
                  <a:schemeClr val="bg1"/>
                </a:solidFill>
              </a:rPr>
              <a:t>lọc</a:t>
            </a:r>
            <a:r>
              <a:rPr lang="en-US" sz="3200" dirty="0">
                <a:solidFill>
                  <a:schemeClr val="bg1"/>
                </a:solidFill>
              </a:rPr>
              <a:t> </a:t>
            </a:r>
            <a:r>
              <a:rPr lang="en-US" sz="3200" dirty="0" err="1">
                <a:solidFill>
                  <a:schemeClr val="bg1"/>
                </a:solidFill>
              </a:rPr>
              <a:t>không</a:t>
            </a:r>
            <a:r>
              <a:rPr lang="en-US" sz="3200" dirty="0">
                <a:solidFill>
                  <a:schemeClr val="bg1"/>
                </a:solidFill>
              </a:rPr>
              <a:t> </a:t>
            </a:r>
            <a:r>
              <a:rPr lang="en-US" sz="3200" dirty="0" err="1">
                <a:solidFill>
                  <a:schemeClr val="bg1"/>
                </a:solidFill>
              </a:rPr>
              <a:t>gian</a:t>
            </a:r>
            <a:r>
              <a:rPr lang="en-US" sz="3200" dirty="0">
                <a:solidFill>
                  <a:schemeClr val="bg1"/>
                </a:solidFill>
              </a:rPr>
              <a:t>: </a:t>
            </a:r>
            <a:r>
              <a:rPr lang="en-US" sz="3200" dirty="0" err="1">
                <a:solidFill>
                  <a:schemeClr val="bg1"/>
                </a:solidFill>
              </a:rPr>
              <a:t>Nguyên</a:t>
            </a:r>
            <a:r>
              <a:rPr lang="en-US" sz="3200" dirty="0">
                <a:solidFill>
                  <a:schemeClr val="bg1"/>
                </a:solidFill>
              </a:rPr>
              <a:t>  </a:t>
            </a:r>
            <a:r>
              <a:rPr lang="en-US" sz="3200" dirty="0" err="1">
                <a:solidFill>
                  <a:schemeClr val="bg1"/>
                </a:solidFill>
              </a:rPr>
              <a:t>lý</a:t>
            </a:r>
            <a:r>
              <a:rPr lang="en-US" sz="3200" dirty="0">
                <a:solidFill>
                  <a:schemeClr val="bg1"/>
                </a:solidFill>
              </a:rPr>
              <a:t> </a:t>
            </a:r>
            <a:r>
              <a:rPr lang="en-US" sz="3200" dirty="0" err="1">
                <a:solidFill>
                  <a:schemeClr val="bg1"/>
                </a:solidFill>
              </a:rPr>
              <a:t>các</a:t>
            </a:r>
            <a:r>
              <a:rPr lang="en-US" sz="3200" dirty="0">
                <a:solidFill>
                  <a:schemeClr val="bg1"/>
                </a:solidFill>
              </a:rPr>
              <a:t> </a:t>
            </a:r>
            <a:r>
              <a:rPr lang="en-US" sz="3200" dirty="0" err="1">
                <a:solidFill>
                  <a:schemeClr val="bg1"/>
                </a:solidFill>
              </a:rPr>
              <a:t>bộ</a:t>
            </a:r>
            <a:r>
              <a:rPr lang="en-US" sz="3200" dirty="0">
                <a:solidFill>
                  <a:schemeClr val="bg1"/>
                </a:solidFill>
              </a:rPr>
              <a:t> </a:t>
            </a:r>
            <a:r>
              <a:rPr lang="en-US" sz="3200" dirty="0" err="1">
                <a:solidFill>
                  <a:schemeClr val="bg1"/>
                </a:solidFill>
              </a:rPr>
              <a:t>lọc</a:t>
            </a:r>
            <a:r>
              <a:rPr lang="en-US" sz="3200" dirty="0">
                <a:solidFill>
                  <a:schemeClr val="bg1"/>
                </a:solidFill>
              </a:rPr>
              <a:t> </a:t>
            </a:r>
            <a:r>
              <a:rPr lang="en-US" sz="3200" dirty="0" err="1">
                <a:solidFill>
                  <a:schemeClr val="bg1"/>
                </a:solidFill>
              </a:rPr>
              <a:t>làm</a:t>
            </a:r>
            <a:r>
              <a:rPr lang="en-US" sz="3200" dirty="0">
                <a:solidFill>
                  <a:schemeClr val="bg1"/>
                </a:solidFill>
              </a:rPr>
              <a:t> </a:t>
            </a:r>
            <a:r>
              <a:rPr lang="en-US" sz="3200" dirty="0" err="1">
                <a:solidFill>
                  <a:schemeClr val="bg1"/>
                </a:solidFill>
              </a:rPr>
              <a:t>mờ</a:t>
            </a:r>
            <a:r>
              <a:rPr lang="en-US" sz="3200" dirty="0">
                <a:solidFill>
                  <a:schemeClr val="bg1"/>
                </a:solidFill>
              </a:rPr>
              <a:t>, </a:t>
            </a:r>
            <a:r>
              <a:rPr lang="en-US" sz="3200" dirty="0" err="1">
                <a:solidFill>
                  <a:schemeClr val="bg1"/>
                </a:solidFill>
              </a:rPr>
              <a:t>khử</a:t>
            </a:r>
            <a:r>
              <a:rPr lang="en-US" sz="3200" dirty="0">
                <a:solidFill>
                  <a:schemeClr val="bg1"/>
                </a:solidFill>
              </a:rPr>
              <a:t> </a:t>
            </a:r>
            <a:r>
              <a:rPr lang="en-US" sz="3200" dirty="0" err="1">
                <a:solidFill>
                  <a:schemeClr val="bg1"/>
                </a:solidFill>
              </a:rPr>
              <a:t>nhiễu</a:t>
            </a:r>
            <a:r>
              <a:rPr lang="en-US" sz="3200" dirty="0">
                <a:solidFill>
                  <a:schemeClr val="bg1"/>
                </a:solidFill>
              </a:rPr>
              <a:t>, </a:t>
            </a:r>
            <a:r>
              <a:rPr lang="en-US" sz="3200" dirty="0" err="1">
                <a:solidFill>
                  <a:schemeClr val="bg1"/>
                </a:solidFill>
              </a:rPr>
              <a:t>phát</a:t>
            </a:r>
            <a:r>
              <a:rPr lang="en-US" sz="3200" dirty="0">
                <a:solidFill>
                  <a:schemeClr val="bg1"/>
                </a:solidFill>
              </a:rPr>
              <a:t> </a:t>
            </a:r>
            <a:r>
              <a:rPr lang="en-US" sz="3200" dirty="0" err="1">
                <a:solidFill>
                  <a:schemeClr val="bg1"/>
                </a:solidFill>
              </a:rPr>
              <a:t>hiện</a:t>
            </a:r>
            <a:r>
              <a:rPr lang="en-US" sz="3200" dirty="0">
                <a:solidFill>
                  <a:schemeClr val="bg1"/>
                </a:solidFill>
              </a:rPr>
              <a:t> </a:t>
            </a:r>
            <a:r>
              <a:rPr lang="en-US" sz="3200" dirty="0" err="1">
                <a:solidFill>
                  <a:schemeClr val="bg1"/>
                </a:solidFill>
              </a:rPr>
              <a:t>biên</a:t>
            </a:r>
            <a:r>
              <a:rPr lang="en-US" sz="3200" dirty="0">
                <a:solidFill>
                  <a:schemeClr val="bg1"/>
                </a:solidFill>
              </a:rPr>
              <a:t> </a:t>
            </a:r>
            <a:r>
              <a:rPr lang="en-US" sz="3200" dirty="0" err="1">
                <a:solidFill>
                  <a:schemeClr val="bg1"/>
                </a:solidFill>
              </a:rPr>
              <a:t>và</a:t>
            </a:r>
            <a:r>
              <a:rPr lang="en-US" sz="3200" dirty="0">
                <a:solidFill>
                  <a:schemeClr val="bg1"/>
                </a:solidFill>
              </a:rPr>
              <a:t> </a:t>
            </a:r>
            <a:r>
              <a:rPr lang="en-US" sz="3200" dirty="0" err="1">
                <a:solidFill>
                  <a:schemeClr val="bg1"/>
                </a:solidFill>
              </a:rPr>
              <a:t>làm</a:t>
            </a:r>
            <a:r>
              <a:rPr lang="en-US" sz="3200" dirty="0">
                <a:solidFill>
                  <a:schemeClr val="bg1"/>
                </a:solidFill>
              </a:rPr>
              <a:t> </a:t>
            </a:r>
            <a:r>
              <a:rPr lang="en-US" sz="3200" dirty="0" err="1">
                <a:solidFill>
                  <a:schemeClr val="bg1"/>
                </a:solidFill>
              </a:rPr>
              <a:t>sắc</a:t>
            </a:r>
            <a:r>
              <a:rPr lang="en-US" sz="3200" dirty="0">
                <a:solidFill>
                  <a:schemeClr val="bg1"/>
                </a:solidFill>
              </a:rPr>
              <a:t> </a:t>
            </a:r>
            <a:r>
              <a:rPr lang="en-US" sz="3200" dirty="0" err="1">
                <a:solidFill>
                  <a:schemeClr val="bg1"/>
                </a:solidFill>
              </a:rPr>
              <a:t>nét</a:t>
            </a:r>
            <a:r>
              <a:rPr lang="en-US" sz="3200" dirty="0">
                <a:solidFill>
                  <a:schemeClr val="bg1"/>
                </a:solidFill>
              </a:rPr>
              <a:t>.</a:t>
            </a:r>
          </a:p>
          <a:p>
            <a:r>
              <a:rPr lang="en-US" sz="3200" dirty="0" err="1">
                <a:solidFill>
                  <a:schemeClr val="bg1"/>
                </a:solidFill>
              </a:rPr>
              <a:t>Tăng</a:t>
            </a:r>
            <a:r>
              <a:rPr lang="en-US" sz="3200" dirty="0">
                <a:solidFill>
                  <a:schemeClr val="bg1"/>
                </a:solidFill>
              </a:rPr>
              <a:t> </a:t>
            </a:r>
            <a:r>
              <a:rPr lang="en-US" sz="3200" dirty="0" err="1">
                <a:solidFill>
                  <a:schemeClr val="bg1"/>
                </a:solidFill>
              </a:rPr>
              <a:t>cường</a:t>
            </a:r>
            <a:r>
              <a:rPr lang="en-US" sz="3200" dirty="0">
                <a:solidFill>
                  <a:schemeClr val="bg1"/>
                </a:solidFill>
              </a:rPr>
              <a:t> </a:t>
            </a:r>
            <a:r>
              <a:rPr lang="en-US" sz="3200" dirty="0" err="1">
                <a:solidFill>
                  <a:schemeClr val="bg1"/>
                </a:solidFill>
              </a:rPr>
              <a:t>ảnh</a:t>
            </a:r>
            <a:r>
              <a:rPr lang="en-US" sz="3200" dirty="0">
                <a:solidFill>
                  <a:schemeClr val="bg1"/>
                </a:solidFill>
              </a:rPr>
              <a:t>: </a:t>
            </a:r>
            <a:r>
              <a:rPr lang="en-US" sz="3200" dirty="0" err="1">
                <a:solidFill>
                  <a:schemeClr val="bg1"/>
                </a:solidFill>
              </a:rPr>
              <a:t>Kỹ</a:t>
            </a:r>
            <a:r>
              <a:rPr lang="en-US" sz="3200" dirty="0">
                <a:solidFill>
                  <a:schemeClr val="bg1"/>
                </a:solidFill>
              </a:rPr>
              <a:t> </a:t>
            </a:r>
            <a:r>
              <a:rPr lang="en-US" sz="3200" dirty="0" err="1">
                <a:solidFill>
                  <a:schemeClr val="bg1"/>
                </a:solidFill>
              </a:rPr>
              <a:t>thuật</a:t>
            </a:r>
            <a:r>
              <a:rPr lang="en-US" sz="3200" dirty="0">
                <a:solidFill>
                  <a:schemeClr val="bg1"/>
                </a:solidFill>
              </a:rPr>
              <a:t> </a:t>
            </a:r>
            <a:r>
              <a:rPr lang="en-US" sz="3200" dirty="0" err="1">
                <a:solidFill>
                  <a:schemeClr val="bg1"/>
                </a:solidFill>
              </a:rPr>
              <a:t>cân</a:t>
            </a:r>
            <a:r>
              <a:rPr lang="en-US" sz="3200" dirty="0">
                <a:solidFill>
                  <a:schemeClr val="bg1"/>
                </a:solidFill>
              </a:rPr>
              <a:t> </a:t>
            </a:r>
            <a:r>
              <a:rPr lang="en-US" sz="3200" dirty="0" err="1">
                <a:solidFill>
                  <a:schemeClr val="bg1"/>
                </a:solidFill>
              </a:rPr>
              <a:t>bằng</a:t>
            </a:r>
            <a:r>
              <a:rPr lang="en-US" sz="3200" dirty="0">
                <a:solidFill>
                  <a:schemeClr val="bg1"/>
                </a:solidFill>
              </a:rPr>
              <a:t> </a:t>
            </a:r>
            <a:r>
              <a:rPr lang="en-US" sz="3200" dirty="0" err="1">
                <a:solidFill>
                  <a:schemeClr val="bg1"/>
                </a:solidFill>
              </a:rPr>
              <a:t>lược</a:t>
            </a:r>
            <a:r>
              <a:rPr lang="en-US" sz="3200" dirty="0">
                <a:solidFill>
                  <a:schemeClr val="bg1"/>
                </a:solidFill>
              </a:rPr>
              <a:t> </a:t>
            </a:r>
            <a:r>
              <a:rPr lang="en-US" sz="3200" dirty="0" err="1">
                <a:solidFill>
                  <a:schemeClr val="bg1"/>
                </a:solidFill>
              </a:rPr>
              <a:t>đồ</a:t>
            </a:r>
            <a:r>
              <a:rPr lang="en-US" sz="3200" dirty="0">
                <a:solidFill>
                  <a:schemeClr val="bg1"/>
                </a:solidFill>
              </a:rPr>
              <a:t> </a:t>
            </a:r>
            <a:r>
              <a:rPr lang="en-US" sz="3200" dirty="0" err="1">
                <a:solidFill>
                  <a:schemeClr val="bg1"/>
                </a:solidFill>
              </a:rPr>
              <a:t>xám</a:t>
            </a:r>
            <a:r>
              <a:rPr lang="en-US" sz="3200" dirty="0">
                <a:solidFill>
                  <a:schemeClr val="bg1"/>
                </a:solidFill>
              </a:rPr>
              <a:t> (Histogram Equalization) </a:t>
            </a:r>
            <a:r>
              <a:rPr lang="en-US" sz="3200" dirty="0" err="1">
                <a:solidFill>
                  <a:schemeClr val="bg1"/>
                </a:solidFill>
              </a:rPr>
              <a:t>để</a:t>
            </a:r>
            <a:r>
              <a:rPr lang="en-US" sz="3200" dirty="0">
                <a:solidFill>
                  <a:schemeClr val="bg1"/>
                </a:solidFill>
              </a:rPr>
              <a:t> </a:t>
            </a:r>
            <a:r>
              <a:rPr lang="en-US" sz="3200" dirty="0" err="1">
                <a:solidFill>
                  <a:schemeClr val="bg1"/>
                </a:solidFill>
              </a:rPr>
              <a:t>tăng</a:t>
            </a:r>
            <a:r>
              <a:rPr lang="en-US" sz="3200" dirty="0">
                <a:solidFill>
                  <a:schemeClr val="bg1"/>
                </a:solidFill>
              </a:rPr>
              <a:t> </a:t>
            </a:r>
            <a:r>
              <a:rPr lang="en-US" sz="3200" dirty="0" err="1">
                <a:solidFill>
                  <a:schemeClr val="bg1"/>
                </a:solidFill>
              </a:rPr>
              <a:t>tương</a:t>
            </a:r>
            <a:r>
              <a:rPr lang="en-US" sz="3200" dirty="0">
                <a:solidFill>
                  <a:schemeClr val="bg1"/>
                </a:solidFill>
              </a:rPr>
              <a:t> </a:t>
            </a:r>
            <a:r>
              <a:rPr lang="en-US" sz="3200" dirty="0" err="1">
                <a:solidFill>
                  <a:schemeClr val="bg1"/>
                </a:solidFill>
              </a:rPr>
              <a:t>phản</a:t>
            </a:r>
            <a:r>
              <a:rPr lang="en-US" sz="3200" dirty="0">
                <a:solidFill>
                  <a:schemeClr val="bg1"/>
                </a:solidFill>
              </a:rPr>
              <a:t>.</a:t>
            </a:r>
          </a:p>
          <a:p>
            <a:r>
              <a:rPr lang="en-US" sz="3200" dirty="0" err="1">
                <a:solidFill>
                  <a:schemeClr val="bg1"/>
                </a:solidFill>
              </a:rPr>
              <a:t>Đánh</a:t>
            </a:r>
            <a:r>
              <a:rPr lang="en-US" sz="3200" dirty="0">
                <a:solidFill>
                  <a:schemeClr val="bg1"/>
                </a:solidFill>
              </a:rPr>
              <a:t> </a:t>
            </a:r>
            <a:r>
              <a:rPr lang="en-US" sz="3200" dirty="0" err="1">
                <a:solidFill>
                  <a:schemeClr val="bg1"/>
                </a:solidFill>
              </a:rPr>
              <a:t>giá</a:t>
            </a:r>
            <a:r>
              <a:rPr lang="en-US" sz="3200" dirty="0">
                <a:solidFill>
                  <a:schemeClr val="bg1"/>
                </a:solidFill>
              </a:rPr>
              <a:t> </a:t>
            </a:r>
            <a:r>
              <a:rPr lang="en-US" sz="3200" dirty="0" err="1">
                <a:solidFill>
                  <a:schemeClr val="bg1"/>
                </a:solidFill>
              </a:rPr>
              <a:t>chất</a:t>
            </a:r>
            <a:r>
              <a:rPr lang="en-US" sz="3200" dirty="0">
                <a:solidFill>
                  <a:schemeClr val="bg1"/>
                </a:solidFill>
              </a:rPr>
              <a:t> </a:t>
            </a:r>
            <a:r>
              <a:rPr lang="en-US" sz="3200" dirty="0" err="1">
                <a:solidFill>
                  <a:schemeClr val="bg1"/>
                </a:solidFill>
              </a:rPr>
              <a:t>lượng</a:t>
            </a:r>
            <a:r>
              <a:rPr lang="en-US" sz="3200" dirty="0">
                <a:solidFill>
                  <a:schemeClr val="bg1"/>
                </a:solidFill>
              </a:rPr>
              <a:t>: </a:t>
            </a:r>
            <a:r>
              <a:rPr lang="en-US" sz="3200" dirty="0" err="1">
                <a:solidFill>
                  <a:schemeClr val="bg1"/>
                </a:solidFill>
              </a:rPr>
              <a:t>Các</a:t>
            </a:r>
            <a:r>
              <a:rPr lang="en-US" sz="3200" dirty="0">
                <a:solidFill>
                  <a:schemeClr val="bg1"/>
                </a:solidFill>
              </a:rPr>
              <a:t> </a:t>
            </a:r>
            <a:r>
              <a:rPr lang="en-US" sz="3200" dirty="0" err="1">
                <a:solidFill>
                  <a:schemeClr val="bg1"/>
                </a:solidFill>
              </a:rPr>
              <a:t>chỉ</a:t>
            </a:r>
            <a:r>
              <a:rPr lang="en-US" sz="3200" dirty="0">
                <a:solidFill>
                  <a:schemeClr val="bg1"/>
                </a:solidFill>
              </a:rPr>
              <a:t> </a:t>
            </a:r>
            <a:r>
              <a:rPr lang="en-US" sz="3200" dirty="0" err="1">
                <a:solidFill>
                  <a:schemeClr val="bg1"/>
                </a:solidFill>
              </a:rPr>
              <a:t>só</a:t>
            </a:r>
            <a:r>
              <a:rPr lang="en-US" sz="3200" dirty="0">
                <a:solidFill>
                  <a:schemeClr val="bg1"/>
                </a:solidFill>
              </a:rPr>
              <a:t> </a:t>
            </a:r>
            <a:r>
              <a:rPr lang="en-US" sz="3200" dirty="0" err="1">
                <a:solidFill>
                  <a:schemeClr val="bg1"/>
                </a:solidFill>
              </a:rPr>
              <a:t>đo</a:t>
            </a:r>
            <a:r>
              <a:rPr lang="en-US" sz="3200" dirty="0">
                <a:solidFill>
                  <a:schemeClr val="bg1"/>
                </a:solidFill>
              </a:rPr>
              <a:t> </a:t>
            </a:r>
            <a:r>
              <a:rPr lang="en-US" sz="3200" dirty="0" err="1">
                <a:solidFill>
                  <a:schemeClr val="bg1"/>
                </a:solidFill>
              </a:rPr>
              <a:t>lường</a:t>
            </a:r>
            <a:r>
              <a:rPr lang="en-US" sz="3200" dirty="0">
                <a:solidFill>
                  <a:schemeClr val="bg1"/>
                </a:solidFill>
              </a:rPr>
              <a:t> </a:t>
            </a:r>
            <a:r>
              <a:rPr lang="en-US" sz="3200" dirty="0" err="1">
                <a:solidFill>
                  <a:schemeClr val="bg1"/>
                </a:solidFill>
              </a:rPr>
              <a:t>hiệu</a:t>
            </a:r>
            <a:r>
              <a:rPr lang="en-US" sz="3200" dirty="0">
                <a:solidFill>
                  <a:schemeClr val="bg1"/>
                </a:solidFill>
              </a:rPr>
              <a:t> </a:t>
            </a:r>
            <a:r>
              <a:rPr lang="en-US" sz="3200" dirty="0" err="1">
                <a:solidFill>
                  <a:schemeClr val="bg1"/>
                </a:solidFill>
              </a:rPr>
              <a:t>quả</a:t>
            </a:r>
            <a:r>
              <a:rPr lang="en-US" sz="3200" dirty="0">
                <a:solidFill>
                  <a:schemeClr val="bg1"/>
                </a:solidFill>
              </a:rPr>
              <a:t> </a:t>
            </a:r>
            <a:r>
              <a:rPr lang="en-US" sz="3200" dirty="0" err="1">
                <a:solidFill>
                  <a:schemeClr val="bg1"/>
                </a:solidFill>
              </a:rPr>
              <a:t>như</a:t>
            </a:r>
            <a:r>
              <a:rPr lang="en-US" sz="3200" dirty="0">
                <a:solidFill>
                  <a:schemeClr val="bg1"/>
                </a:solidFill>
              </a:rPr>
              <a:t> PSNR </a:t>
            </a:r>
            <a:r>
              <a:rPr lang="en-US" sz="3200" dirty="0" err="1">
                <a:solidFill>
                  <a:schemeClr val="bg1"/>
                </a:solidFill>
              </a:rPr>
              <a:t>và</a:t>
            </a:r>
            <a:r>
              <a:rPr lang="en-US" sz="3200" dirty="0">
                <a:solidFill>
                  <a:schemeClr val="bg1"/>
                </a:solidFill>
              </a:rPr>
              <a:t> SSIM.</a:t>
            </a:r>
          </a:p>
        </p:txBody>
      </p:sp>
      <p:sp>
        <p:nvSpPr>
          <p:cNvPr id="18" name="TextBox 17">
            <a:extLst>
              <a:ext uri="{FF2B5EF4-FFF2-40B4-BE49-F238E27FC236}">
                <a16:creationId xmlns:a16="http://schemas.microsoft.com/office/drawing/2014/main" id="{DF4ABA29-8006-418F-B552-E753F0E788C9}"/>
              </a:ext>
            </a:extLst>
          </p:cNvPr>
          <p:cNvSpPr txBox="1"/>
          <p:nvPr/>
        </p:nvSpPr>
        <p:spPr>
          <a:xfrm>
            <a:off x="2084247" y="5972652"/>
            <a:ext cx="7507440" cy="584775"/>
          </a:xfrm>
          <a:prstGeom prst="rect">
            <a:avLst/>
          </a:prstGeom>
          <a:noFill/>
        </p:spPr>
        <p:txBody>
          <a:bodyPr wrap="none" rtlCol="0">
            <a:spAutoFit/>
          </a:bodyPr>
          <a:lstStyle/>
          <a:p>
            <a:r>
              <a:rPr lang="en-US" sz="3200" dirty="0" err="1">
                <a:solidFill>
                  <a:schemeClr val="bg1"/>
                </a:solidFill>
              </a:rPr>
              <a:t>Thư</a:t>
            </a:r>
            <a:r>
              <a:rPr lang="en-US" sz="3200" dirty="0">
                <a:solidFill>
                  <a:schemeClr val="bg1"/>
                </a:solidFill>
              </a:rPr>
              <a:t> </a:t>
            </a:r>
            <a:r>
              <a:rPr lang="en-US" sz="3200" dirty="0" err="1">
                <a:solidFill>
                  <a:schemeClr val="bg1"/>
                </a:solidFill>
              </a:rPr>
              <a:t>viện</a:t>
            </a:r>
            <a:r>
              <a:rPr lang="en-US" sz="3200" dirty="0">
                <a:solidFill>
                  <a:schemeClr val="bg1"/>
                </a:solidFill>
              </a:rPr>
              <a:t> </a:t>
            </a:r>
            <a:r>
              <a:rPr lang="en-US" sz="3200" dirty="0" err="1">
                <a:solidFill>
                  <a:schemeClr val="bg1"/>
                </a:solidFill>
              </a:rPr>
              <a:t>chính</a:t>
            </a:r>
            <a:r>
              <a:rPr lang="en-US" sz="3200" dirty="0">
                <a:solidFill>
                  <a:schemeClr val="bg1"/>
                </a:solidFill>
              </a:rPr>
              <a:t>: NumPy, OpenCV, Matplotlib</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P spid="15"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1833" y="-221551"/>
            <a:ext cx="1290533" cy="10807644"/>
          </a:xfrm>
          <a:prstGeom prst="rect">
            <a:avLst/>
          </a:prstGeom>
          <a:solidFill>
            <a:srgbClr val="202020"/>
          </a:solidFill>
        </p:spPr>
      </p:sp>
      <p:sp>
        <p:nvSpPr>
          <p:cNvPr id="4" name="AutoShape 4"/>
          <p:cNvSpPr/>
          <p:nvPr/>
        </p:nvSpPr>
        <p:spPr>
          <a:xfrm>
            <a:off x="-144513" y="9248739"/>
            <a:ext cx="1597025" cy="9561"/>
          </a:xfrm>
          <a:prstGeom prst="rect">
            <a:avLst/>
          </a:prstGeom>
          <a:solidFill>
            <a:srgbClr val="FFFFFF">
              <a:alpha val="19608"/>
            </a:srgbClr>
          </a:solidFill>
        </p:spPr>
      </p:sp>
      <p:grpSp>
        <p:nvGrpSpPr>
          <p:cNvPr id="5" name="Group 5"/>
          <p:cNvGrpSpPr/>
          <p:nvPr/>
        </p:nvGrpSpPr>
        <p:grpSpPr>
          <a:xfrm>
            <a:off x="254513" y="5045477"/>
            <a:ext cx="560217" cy="196047"/>
            <a:chOff x="0" y="0"/>
            <a:chExt cx="1226641" cy="429260"/>
          </a:xfrm>
        </p:grpSpPr>
        <p:sp>
          <p:nvSpPr>
            <p:cNvPr id="6" name="Freeform 6"/>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7" name="TextBox 7"/>
          <p:cNvSpPr txBox="1"/>
          <p:nvPr/>
        </p:nvSpPr>
        <p:spPr>
          <a:xfrm>
            <a:off x="1308507" y="303885"/>
            <a:ext cx="7673483" cy="609600"/>
          </a:xfrm>
          <a:prstGeom prst="rect">
            <a:avLst/>
          </a:prstGeom>
        </p:spPr>
        <p:txBody>
          <a:bodyPr lIns="0" tIns="0" rIns="0" bIns="0" rtlCol="0" anchor="t">
            <a:spAutoFit/>
          </a:bodyPr>
          <a:lstStyle/>
          <a:p>
            <a:pPr algn="l">
              <a:lnSpc>
                <a:spcPts val="4830"/>
              </a:lnSpc>
            </a:pPr>
            <a:r>
              <a:rPr lang="en-US" sz="4025" b="1" dirty="0">
                <a:solidFill>
                  <a:srgbClr val="000000"/>
                </a:solidFill>
                <a:latin typeface="Public Sans Bold"/>
                <a:ea typeface="Public Sans Bold"/>
                <a:cs typeface="Public Sans Bold"/>
                <a:sym typeface="Public Sans Bold"/>
              </a:rPr>
              <a:t>4. THIẾT KẾ &amp; PHƯƠNG PHÁP</a:t>
            </a:r>
          </a:p>
        </p:txBody>
      </p:sp>
      <p:sp>
        <p:nvSpPr>
          <p:cNvPr id="8" name="TextBox 8"/>
          <p:cNvSpPr txBox="1"/>
          <p:nvPr/>
        </p:nvSpPr>
        <p:spPr>
          <a:xfrm>
            <a:off x="1973651" y="930311"/>
            <a:ext cx="10518450" cy="490855"/>
          </a:xfrm>
          <a:prstGeom prst="rect">
            <a:avLst/>
          </a:prstGeom>
        </p:spPr>
        <p:txBody>
          <a:bodyPr lIns="0" tIns="0" rIns="0" bIns="0" rtlCol="0" anchor="t">
            <a:spAutoFit/>
          </a:bodyPr>
          <a:lstStyle/>
          <a:p>
            <a:pPr marL="0" lvl="0" indent="0" algn="l">
              <a:lnSpc>
                <a:spcPts val="3919"/>
              </a:lnSpc>
              <a:spcBef>
                <a:spcPct val="0"/>
              </a:spcBef>
            </a:pPr>
            <a:r>
              <a:rPr lang="en-US" sz="2799" b="1" dirty="0" err="1">
                <a:solidFill>
                  <a:srgbClr val="202020"/>
                </a:solidFill>
                <a:latin typeface="Public Sans Bold"/>
                <a:ea typeface="Public Sans Bold"/>
                <a:cs typeface="Public Sans Bold"/>
                <a:sym typeface="Public Sans Bold"/>
              </a:rPr>
              <a:t>Quy</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trình</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xử</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lý</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ảnh</a:t>
            </a:r>
            <a:r>
              <a:rPr lang="en-US" sz="2799" b="1" dirty="0">
                <a:solidFill>
                  <a:srgbClr val="202020"/>
                </a:solidFill>
                <a:latin typeface="Public Sans Bold"/>
                <a:ea typeface="Public Sans Bold"/>
                <a:cs typeface="Public Sans Bold"/>
                <a:sym typeface="Public Sans Bold"/>
              </a:rPr>
              <a:t>:</a:t>
            </a:r>
          </a:p>
        </p:txBody>
      </p:sp>
      <p:grpSp>
        <p:nvGrpSpPr>
          <p:cNvPr id="9" name="Group 9"/>
          <p:cNvGrpSpPr/>
          <p:nvPr/>
        </p:nvGrpSpPr>
        <p:grpSpPr>
          <a:xfrm>
            <a:off x="2090707" y="1560867"/>
            <a:ext cx="3469180" cy="791410"/>
            <a:chOff x="0" y="0"/>
            <a:chExt cx="802490" cy="208437"/>
          </a:xfrm>
        </p:grpSpPr>
        <p:sp>
          <p:nvSpPr>
            <p:cNvPr id="10" name="Freeform 10"/>
            <p:cNvSpPr/>
            <p:nvPr/>
          </p:nvSpPr>
          <p:spPr>
            <a:xfrm>
              <a:off x="0" y="0"/>
              <a:ext cx="802490" cy="208437"/>
            </a:xfrm>
            <a:custGeom>
              <a:avLst/>
              <a:gdLst/>
              <a:ahLst/>
              <a:cxnLst/>
              <a:rect l="l" t="t" r="r" b="b"/>
              <a:pathLst>
                <a:path w="802490" h="208437">
                  <a:moveTo>
                    <a:pt x="0" y="0"/>
                  </a:moveTo>
                  <a:lnTo>
                    <a:pt x="599290" y="0"/>
                  </a:lnTo>
                  <a:lnTo>
                    <a:pt x="802490" y="104219"/>
                  </a:lnTo>
                  <a:lnTo>
                    <a:pt x="599290" y="208437"/>
                  </a:lnTo>
                  <a:lnTo>
                    <a:pt x="0" y="208437"/>
                  </a:lnTo>
                  <a:lnTo>
                    <a:pt x="203200" y="104219"/>
                  </a:lnTo>
                  <a:lnTo>
                    <a:pt x="0" y="0"/>
                  </a:lnTo>
                  <a:close/>
                </a:path>
              </a:pathLst>
            </a:custGeom>
            <a:solidFill>
              <a:srgbClr val="202020"/>
            </a:solidFill>
          </p:spPr>
        </p:sp>
        <p:sp>
          <p:nvSpPr>
            <p:cNvPr id="11" name="TextBox 11"/>
            <p:cNvSpPr txBox="1"/>
            <p:nvPr/>
          </p:nvSpPr>
          <p:spPr>
            <a:xfrm>
              <a:off x="177800" y="-57150"/>
              <a:ext cx="548490" cy="265587"/>
            </a:xfrm>
            <a:prstGeom prst="rect">
              <a:avLst/>
            </a:prstGeom>
          </p:spPr>
          <p:txBody>
            <a:bodyPr lIns="50800" tIns="50800" rIns="50800" bIns="50800" rtlCol="0" anchor="ctr"/>
            <a:lstStyle/>
            <a:p>
              <a:pPr algn="ctr">
                <a:lnSpc>
                  <a:spcPts val="2940"/>
                </a:lnSpc>
              </a:pPr>
              <a:r>
                <a:rPr lang="en-US" sz="2100" dirty="0">
                  <a:solidFill>
                    <a:srgbClr val="FFFFFF"/>
                  </a:solidFill>
                  <a:latin typeface="Public Sans"/>
                  <a:ea typeface="Public Sans"/>
                  <a:cs typeface="Public Sans"/>
                  <a:sym typeface="Public Sans"/>
                </a:rPr>
                <a:t>Thu </a:t>
              </a:r>
              <a:r>
                <a:rPr lang="en-US" sz="2100" dirty="0" err="1">
                  <a:solidFill>
                    <a:srgbClr val="FFFFFF"/>
                  </a:solidFill>
                  <a:latin typeface="Public Sans"/>
                  <a:ea typeface="Public Sans"/>
                  <a:cs typeface="Public Sans"/>
                  <a:sym typeface="Public Sans"/>
                </a:rPr>
                <a:t>thập</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dữ</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liệu</a:t>
              </a:r>
              <a:endParaRPr lang="en-US" sz="2100" dirty="0">
                <a:solidFill>
                  <a:srgbClr val="FFFFFF"/>
                </a:solidFill>
                <a:latin typeface="Public Sans"/>
                <a:ea typeface="Public Sans"/>
                <a:cs typeface="Public Sans"/>
                <a:sym typeface="Public Sans"/>
              </a:endParaRPr>
            </a:p>
          </p:txBody>
        </p:sp>
      </p:grpSp>
      <p:grpSp>
        <p:nvGrpSpPr>
          <p:cNvPr id="12" name="Group 12"/>
          <p:cNvGrpSpPr/>
          <p:nvPr/>
        </p:nvGrpSpPr>
        <p:grpSpPr>
          <a:xfrm>
            <a:off x="4986307" y="1560867"/>
            <a:ext cx="2812071" cy="791410"/>
            <a:chOff x="0" y="0"/>
            <a:chExt cx="740628" cy="208437"/>
          </a:xfrm>
        </p:grpSpPr>
        <p:sp>
          <p:nvSpPr>
            <p:cNvPr id="13" name="Freeform 13"/>
            <p:cNvSpPr/>
            <p:nvPr/>
          </p:nvSpPr>
          <p:spPr>
            <a:xfrm>
              <a:off x="0" y="0"/>
              <a:ext cx="740628" cy="208437"/>
            </a:xfrm>
            <a:custGeom>
              <a:avLst/>
              <a:gdLst/>
              <a:ahLst/>
              <a:cxnLst/>
              <a:rect l="l" t="t" r="r" b="b"/>
              <a:pathLst>
                <a:path w="740628" h="208437">
                  <a:moveTo>
                    <a:pt x="0" y="0"/>
                  </a:moveTo>
                  <a:lnTo>
                    <a:pt x="537428" y="0"/>
                  </a:lnTo>
                  <a:lnTo>
                    <a:pt x="740628" y="104219"/>
                  </a:lnTo>
                  <a:lnTo>
                    <a:pt x="537428" y="208437"/>
                  </a:lnTo>
                  <a:lnTo>
                    <a:pt x="0" y="208437"/>
                  </a:lnTo>
                  <a:lnTo>
                    <a:pt x="203200" y="104219"/>
                  </a:lnTo>
                  <a:lnTo>
                    <a:pt x="0" y="0"/>
                  </a:lnTo>
                  <a:close/>
                </a:path>
              </a:pathLst>
            </a:custGeom>
            <a:solidFill>
              <a:srgbClr val="202020"/>
            </a:solidFill>
          </p:spPr>
        </p:sp>
        <p:sp>
          <p:nvSpPr>
            <p:cNvPr id="14" name="TextBox 14"/>
            <p:cNvSpPr txBox="1"/>
            <p:nvPr/>
          </p:nvSpPr>
          <p:spPr>
            <a:xfrm>
              <a:off x="177800" y="-57150"/>
              <a:ext cx="486628" cy="265587"/>
            </a:xfrm>
            <a:prstGeom prst="rect">
              <a:avLst/>
            </a:prstGeom>
          </p:spPr>
          <p:txBody>
            <a:bodyPr lIns="50800" tIns="50800" rIns="50800" bIns="50800" rtlCol="0" anchor="ctr"/>
            <a:lstStyle/>
            <a:p>
              <a:pPr algn="ctr">
                <a:lnSpc>
                  <a:spcPts val="2940"/>
                </a:lnSpc>
              </a:pPr>
              <a:r>
                <a:rPr lang="en-US" sz="2100">
                  <a:solidFill>
                    <a:srgbClr val="FFFFFF"/>
                  </a:solidFill>
                  <a:latin typeface="Public Sans"/>
                  <a:ea typeface="Public Sans"/>
                  <a:cs typeface="Public Sans"/>
                  <a:sym typeface="Public Sans"/>
                </a:rPr>
                <a:t>Tiền xử lý</a:t>
              </a:r>
            </a:p>
          </p:txBody>
        </p:sp>
      </p:grpSp>
      <p:grpSp>
        <p:nvGrpSpPr>
          <p:cNvPr id="15" name="Group 15"/>
          <p:cNvGrpSpPr/>
          <p:nvPr/>
        </p:nvGrpSpPr>
        <p:grpSpPr>
          <a:xfrm>
            <a:off x="7348507" y="1560867"/>
            <a:ext cx="3335251" cy="791410"/>
            <a:chOff x="0" y="0"/>
            <a:chExt cx="1137575" cy="208437"/>
          </a:xfrm>
        </p:grpSpPr>
        <p:sp>
          <p:nvSpPr>
            <p:cNvPr id="16" name="Freeform 16"/>
            <p:cNvSpPr/>
            <p:nvPr/>
          </p:nvSpPr>
          <p:spPr>
            <a:xfrm>
              <a:off x="0" y="0"/>
              <a:ext cx="1137575" cy="208437"/>
            </a:xfrm>
            <a:custGeom>
              <a:avLst/>
              <a:gdLst/>
              <a:ahLst/>
              <a:cxnLst/>
              <a:rect l="l" t="t" r="r" b="b"/>
              <a:pathLst>
                <a:path w="1137575" h="208437">
                  <a:moveTo>
                    <a:pt x="0" y="0"/>
                  </a:moveTo>
                  <a:lnTo>
                    <a:pt x="934375" y="0"/>
                  </a:lnTo>
                  <a:lnTo>
                    <a:pt x="1137575" y="104219"/>
                  </a:lnTo>
                  <a:lnTo>
                    <a:pt x="934375" y="208437"/>
                  </a:lnTo>
                  <a:lnTo>
                    <a:pt x="0" y="208437"/>
                  </a:lnTo>
                  <a:lnTo>
                    <a:pt x="203200" y="104219"/>
                  </a:lnTo>
                  <a:lnTo>
                    <a:pt x="0" y="0"/>
                  </a:lnTo>
                  <a:close/>
                </a:path>
              </a:pathLst>
            </a:custGeom>
            <a:solidFill>
              <a:srgbClr val="202020"/>
            </a:solidFill>
          </p:spPr>
        </p:sp>
        <p:sp>
          <p:nvSpPr>
            <p:cNvPr id="17" name="TextBox 17"/>
            <p:cNvSpPr txBox="1"/>
            <p:nvPr/>
          </p:nvSpPr>
          <p:spPr>
            <a:xfrm>
              <a:off x="177800" y="-57150"/>
              <a:ext cx="883575" cy="265587"/>
            </a:xfrm>
            <a:prstGeom prst="rect">
              <a:avLst/>
            </a:prstGeom>
          </p:spPr>
          <p:txBody>
            <a:bodyPr lIns="50800" tIns="50800" rIns="50800" bIns="50800" rtlCol="0" anchor="ctr"/>
            <a:lstStyle/>
            <a:p>
              <a:pPr algn="ctr">
                <a:lnSpc>
                  <a:spcPts val="2940"/>
                </a:lnSpc>
              </a:pPr>
              <a:r>
                <a:rPr lang="en-US" sz="2100" dirty="0" err="1">
                  <a:solidFill>
                    <a:srgbClr val="FFFFFF"/>
                  </a:solidFill>
                  <a:latin typeface="Public Sans"/>
                  <a:ea typeface="Public Sans"/>
                  <a:cs typeface="Public Sans"/>
                  <a:sym typeface="Public Sans"/>
                </a:rPr>
                <a:t>Áp</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dụng</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thuật</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toán</a:t>
              </a:r>
              <a:endParaRPr lang="en-US" sz="2100" dirty="0">
                <a:solidFill>
                  <a:srgbClr val="FFFFFF"/>
                </a:solidFill>
                <a:latin typeface="Public Sans"/>
                <a:ea typeface="Public Sans"/>
                <a:cs typeface="Public Sans"/>
                <a:sym typeface="Public Sans"/>
              </a:endParaRPr>
            </a:p>
          </p:txBody>
        </p:sp>
      </p:grpSp>
      <p:grpSp>
        <p:nvGrpSpPr>
          <p:cNvPr id="18" name="Group 18"/>
          <p:cNvGrpSpPr/>
          <p:nvPr/>
        </p:nvGrpSpPr>
        <p:grpSpPr>
          <a:xfrm>
            <a:off x="10167907" y="1560867"/>
            <a:ext cx="4320818" cy="791410"/>
            <a:chOff x="0" y="0"/>
            <a:chExt cx="776714" cy="208437"/>
          </a:xfrm>
        </p:grpSpPr>
        <p:sp>
          <p:nvSpPr>
            <p:cNvPr id="19" name="Freeform 19"/>
            <p:cNvSpPr/>
            <p:nvPr/>
          </p:nvSpPr>
          <p:spPr>
            <a:xfrm>
              <a:off x="0" y="0"/>
              <a:ext cx="776714" cy="208437"/>
            </a:xfrm>
            <a:custGeom>
              <a:avLst/>
              <a:gdLst/>
              <a:ahLst/>
              <a:cxnLst/>
              <a:rect l="l" t="t" r="r" b="b"/>
              <a:pathLst>
                <a:path w="776714" h="208437">
                  <a:moveTo>
                    <a:pt x="0" y="0"/>
                  </a:moveTo>
                  <a:lnTo>
                    <a:pt x="573514" y="0"/>
                  </a:lnTo>
                  <a:lnTo>
                    <a:pt x="776714" y="104219"/>
                  </a:lnTo>
                  <a:lnTo>
                    <a:pt x="573514" y="208437"/>
                  </a:lnTo>
                  <a:lnTo>
                    <a:pt x="0" y="208437"/>
                  </a:lnTo>
                  <a:lnTo>
                    <a:pt x="203200" y="104219"/>
                  </a:lnTo>
                  <a:lnTo>
                    <a:pt x="0" y="0"/>
                  </a:lnTo>
                  <a:close/>
                </a:path>
              </a:pathLst>
            </a:custGeom>
            <a:solidFill>
              <a:srgbClr val="202020"/>
            </a:solidFill>
          </p:spPr>
        </p:sp>
        <p:sp>
          <p:nvSpPr>
            <p:cNvPr id="20" name="TextBox 20"/>
            <p:cNvSpPr txBox="1"/>
            <p:nvPr/>
          </p:nvSpPr>
          <p:spPr>
            <a:xfrm>
              <a:off x="177800" y="-57150"/>
              <a:ext cx="522714" cy="265587"/>
            </a:xfrm>
            <a:prstGeom prst="rect">
              <a:avLst/>
            </a:prstGeom>
          </p:spPr>
          <p:txBody>
            <a:bodyPr lIns="50800" tIns="50800" rIns="50800" bIns="50800" rtlCol="0" anchor="ctr"/>
            <a:lstStyle/>
            <a:p>
              <a:pPr algn="ctr">
                <a:lnSpc>
                  <a:spcPts val="2940"/>
                </a:lnSpc>
              </a:pPr>
              <a:r>
                <a:rPr lang="en-US" sz="2100" dirty="0" err="1">
                  <a:solidFill>
                    <a:srgbClr val="FFFFFF"/>
                  </a:solidFill>
                  <a:latin typeface="Public Sans"/>
                  <a:ea typeface="Public Sans"/>
                  <a:cs typeface="Public Sans"/>
                  <a:sym typeface="Public Sans"/>
                </a:rPr>
                <a:t>Phân</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tích</a:t>
              </a:r>
              <a:r>
                <a:rPr lang="en-US" sz="2100" dirty="0">
                  <a:solidFill>
                    <a:srgbClr val="FFFFFF"/>
                  </a:solidFill>
                  <a:latin typeface="Public Sans"/>
                  <a:ea typeface="Public Sans"/>
                  <a:cs typeface="Public Sans"/>
                  <a:sym typeface="Public Sans"/>
                </a:rPr>
                <a:t> &amp; </a:t>
              </a:r>
              <a:r>
                <a:rPr lang="en-US" sz="2100" dirty="0" err="1">
                  <a:solidFill>
                    <a:srgbClr val="FFFFFF"/>
                  </a:solidFill>
                  <a:latin typeface="Public Sans"/>
                  <a:ea typeface="Public Sans"/>
                  <a:cs typeface="Public Sans"/>
                  <a:sym typeface="Public Sans"/>
                </a:rPr>
                <a:t>Đánh</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giá</a:t>
              </a:r>
              <a:endParaRPr lang="en-US" sz="2100" dirty="0">
                <a:solidFill>
                  <a:srgbClr val="FFFFFF"/>
                </a:solidFill>
                <a:latin typeface="Public Sans"/>
                <a:ea typeface="Public Sans"/>
                <a:cs typeface="Public Sans"/>
                <a:sym typeface="Public Sans"/>
              </a:endParaRPr>
            </a:p>
          </p:txBody>
        </p:sp>
      </p:grpSp>
      <p:grpSp>
        <p:nvGrpSpPr>
          <p:cNvPr id="21" name="Group 21"/>
          <p:cNvGrpSpPr/>
          <p:nvPr/>
        </p:nvGrpSpPr>
        <p:grpSpPr>
          <a:xfrm>
            <a:off x="14102963" y="1560867"/>
            <a:ext cx="3575437" cy="791410"/>
            <a:chOff x="0" y="0"/>
            <a:chExt cx="941679" cy="208437"/>
          </a:xfrm>
        </p:grpSpPr>
        <p:sp>
          <p:nvSpPr>
            <p:cNvPr id="22" name="Freeform 22"/>
            <p:cNvSpPr/>
            <p:nvPr/>
          </p:nvSpPr>
          <p:spPr>
            <a:xfrm>
              <a:off x="0" y="0"/>
              <a:ext cx="941679" cy="208437"/>
            </a:xfrm>
            <a:custGeom>
              <a:avLst/>
              <a:gdLst/>
              <a:ahLst/>
              <a:cxnLst/>
              <a:rect l="l" t="t" r="r" b="b"/>
              <a:pathLst>
                <a:path w="941679" h="208437">
                  <a:moveTo>
                    <a:pt x="0" y="0"/>
                  </a:moveTo>
                  <a:lnTo>
                    <a:pt x="738479" y="0"/>
                  </a:lnTo>
                  <a:lnTo>
                    <a:pt x="941679" y="104219"/>
                  </a:lnTo>
                  <a:lnTo>
                    <a:pt x="738479" y="208437"/>
                  </a:lnTo>
                  <a:lnTo>
                    <a:pt x="0" y="208437"/>
                  </a:lnTo>
                  <a:lnTo>
                    <a:pt x="203200" y="104219"/>
                  </a:lnTo>
                  <a:lnTo>
                    <a:pt x="0" y="0"/>
                  </a:lnTo>
                  <a:close/>
                </a:path>
              </a:pathLst>
            </a:custGeom>
            <a:solidFill>
              <a:srgbClr val="202020"/>
            </a:solidFill>
          </p:spPr>
        </p:sp>
        <p:sp>
          <p:nvSpPr>
            <p:cNvPr id="23" name="TextBox 23"/>
            <p:cNvSpPr txBox="1"/>
            <p:nvPr/>
          </p:nvSpPr>
          <p:spPr>
            <a:xfrm>
              <a:off x="177800" y="-57150"/>
              <a:ext cx="687679" cy="265587"/>
            </a:xfrm>
            <a:prstGeom prst="rect">
              <a:avLst/>
            </a:prstGeom>
          </p:spPr>
          <p:txBody>
            <a:bodyPr lIns="50800" tIns="50800" rIns="50800" bIns="50800" rtlCol="0" anchor="ctr"/>
            <a:lstStyle/>
            <a:p>
              <a:pPr algn="ctr">
                <a:lnSpc>
                  <a:spcPts val="2940"/>
                </a:lnSpc>
              </a:pPr>
              <a:r>
                <a:rPr lang="en-US" sz="2100" dirty="0" err="1">
                  <a:solidFill>
                    <a:srgbClr val="FFFFFF"/>
                  </a:solidFill>
                  <a:latin typeface="Public Sans"/>
                  <a:ea typeface="Public Sans"/>
                  <a:cs typeface="Public Sans"/>
                  <a:sym typeface="Public Sans"/>
                </a:rPr>
                <a:t>Xây</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dựng</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ứng</a:t>
              </a:r>
              <a:r>
                <a:rPr lang="en-US" sz="2100" dirty="0">
                  <a:solidFill>
                    <a:srgbClr val="FFFFFF"/>
                  </a:solidFill>
                  <a:latin typeface="Public Sans"/>
                  <a:ea typeface="Public Sans"/>
                  <a:cs typeface="Public Sans"/>
                  <a:sym typeface="Public Sans"/>
                </a:rPr>
                <a:t> </a:t>
              </a:r>
              <a:r>
                <a:rPr lang="en-US" sz="2100" dirty="0" err="1">
                  <a:solidFill>
                    <a:srgbClr val="FFFFFF"/>
                  </a:solidFill>
                  <a:latin typeface="Public Sans"/>
                  <a:ea typeface="Public Sans"/>
                  <a:cs typeface="Public Sans"/>
                  <a:sym typeface="Public Sans"/>
                </a:rPr>
                <a:t>dụng</a:t>
              </a:r>
              <a:endParaRPr lang="en-US" sz="2100" dirty="0">
                <a:solidFill>
                  <a:srgbClr val="FFFFFF"/>
                </a:solidFill>
                <a:latin typeface="Public Sans"/>
                <a:ea typeface="Public Sans"/>
                <a:cs typeface="Public Sans"/>
                <a:sym typeface="Public Sans"/>
              </a:endParaRPr>
            </a:p>
          </p:txBody>
        </p:sp>
      </p:grpSp>
      <p:sp>
        <p:nvSpPr>
          <p:cNvPr id="28" name="TextBox 28"/>
          <p:cNvSpPr txBox="1"/>
          <p:nvPr/>
        </p:nvSpPr>
        <p:spPr>
          <a:xfrm>
            <a:off x="1973651" y="2628900"/>
            <a:ext cx="10518450" cy="490855"/>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202020"/>
                </a:solidFill>
                <a:latin typeface="Public Sans Bold"/>
                <a:ea typeface="Public Sans Bold"/>
                <a:cs typeface="Public Sans Bold"/>
                <a:sym typeface="Public Sans Bold"/>
              </a:rPr>
              <a:t>Thu </a:t>
            </a:r>
            <a:r>
              <a:rPr lang="en-US" sz="2799" b="1" dirty="0" err="1">
                <a:solidFill>
                  <a:srgbClr val="202020"/>
                </a:solidFill>
                <a:latin typeface="Public Sans Bold"/>
                <a:ea typeface="Public Sans Bold"/>
                <a:cs typeface="Public Sans Bold"/>
                <a:sym typeface="Public Sans Bold"/>
              </a:rPr>
              <a:t>thập</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dữ</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liệu</a:t>
            </a:r>
            <a:r>
              <a:rPr lang="en-US" sz="2799" b="1" dirty="0">
                <a:solidFill>
                  <a:srgbClr val="202020"/>
                </a:solidFill>
                <a:latin typeface="Public Sans Bold"/>
                <a:ea typeface="Public Sans Bold"/>
                <a:cs typeface="Public Sans Bold"/>
                <a:sym typeface="Public Sans Bold"/>
              </a:rPr>
              <a:t>:</a:t>
            </a:r>
          </a:p>
        </p:txBody>
      </p:sp>
      <p:sp>
        <p:nvSpPr>
          <p:cNvPr id="29" name="TextBox 29"/>
          <p:cNvSpPr txBox="1"/>
          <p:nvPr/>
        </p:nvSpPr>
        <p:spPr>
          <a:xfrm>
            <a:off x="2469826" y="3201036"/>
            <a:ext cx="13434658" cy="375552"/>
          </a:xfrm>
          <a:prstGeom prst="rect">
            <a:avLst/>
          </a:prstGeom>
        </p:spPr>
        <p:txBody>
          <a:bodyPr lIns="0" tIns="0" rIns="0" bIns="0" rtlCol="0" anchor="t">
            <a:spAutoFit/>
          </a:bodyPr>
          <a:lstStyle/>
          <a:p>
            <a:pPr marL="0" lvl="0" indent="0" algn="l">
              <a:lnSpc>
                <a:spcPts val="3219"/>
              </a:lnSpc>
              <a:spcBef>
                <a:spcPct val="0"/>
              </a:spcBef>
            </a:pPr>
            <a:r>
              <a:rPr lang="en-US" sz="2299" b="1" dirty="0" err="1">
                <a:solidFill>
                  <a:srgbClr val="202020"/>
                </a:solidFill>
                <a:latin typeface="Public Sans Bold"/>
                <a:ea typeface="Public Sans Bold"/>
                <a:cs typeface="Public Sans Bold"/>
                <a:sym typeface="Public Sans Bold"/>
              </a:rPr>
              <a:t>Nguồn</a:t>
            </a:r>
            <a:r>
              <a:rPr lang="en-US" sz="2299" b="1" dirty="0">
                <a:solidFill>
                  <a:srgbClr val="202020"/>
                </a:solidFill>
                <a:latin typeface="Public Sans Bold"/>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Sử</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dụng</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kết</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hợp</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các</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nguồn</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các</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ảnh</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mẫu</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tiêu</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chuẩn</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bộ</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dữ</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liệu</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ảnh</a:t>
            </a:r>
            <a:r>
              <a:rPr lang="en-US" sz="2299" dirty="0">
                <a:solidFill>
                  <a:srgbClr val="202020"/>
                </a:solidFill>
                <a:latin typeface="Public Sans" panose="020B0604020202020204" charset="0"/>
                <a:ea typeface="Public Sans Bold"/>
                <a:cs typeface="Public Sans Bold"/>
                <a:sym typeface="Public Sans Bold"/>
              </a:rPr>
              <a:t> y </a:t>
            </a:r>
            <a:r>
              <a:rPr lang="en-US" sz="2299" dirty="0" err="1">
                <a:solidFill>
                  <a:srgbClr val="202020"/>
                </a:solidFill>
                <a:latin typeface="Public Sans" panose="020B0604020202020204" charset="0"/>
                <a:ea typeface="Public Sans Bold"/>
                <a:cs typeface="Public Sans Bold"/>
                <a:sym typeface="Public Sans Bold"/>
              </a:rPr>
              <a:t>tế</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công</a:t>
            </a:r>
            <a:r>
              <a:rPr lang="en-US" sz="2299" dirty="0">
                <a:solidFill>
                  <a:srgbClr val="202020"/>
                </a:solidFill>
                <a:latin typeface="Public Sans" panose="020B0604020202020204" charset="0"/>
                <a:ea typeface="Public Sans Bold"/>
                <a:cs typeface="Public Sans Bold"/>
                <a:sym typeface="Public Sans Bold"/>
              </a:rPr>
              <a:t> </a:t>
            </a:r>
            <a:r>
              <a:rPr lang="en-US" sz="2299" dirty="0" err="1">
                <a:solidFill>
                  <a:srgbClr val="202020"/>
                </a:solidFill>
                <a:latin typeface="Public Sans" panose="020B0604020202020204" charset="0"/>
                <a:ea typeface="Public Sans Bold"/>
                <a:cs typeface="Public Sans Bold"/>
                <a:sym typeface="Public Sans Bold"/>
              </a:rPr>
              <a:t>khai</a:t>
            </a:r>
            <a:r>
              <a:rPr lang="en-US" sz="2299" dirty="0">
                <a:solidFill>
                  <a:srgbClr val="202020"/>
                </a:solidFill>
                <a:latin typeface="Public Sans" panose="020B0604020202020204" charset="0"/>
                <a:ea typeface="Public Sans Bold"/>
                <a:cs typeface="Public Sans Bold"/>
                <a:sym typeface="Public Sans Bold"/>
              </a:rPr>
              <a:t>,..)</a:t>
            </a:r>
            <a:endParaRPr lang="en-US" sz="2299" dirty="0">
              <a:solidFill>
                <a:srgbClr val="202020"/>
              </a:solidFill>
              <a:latin typeface="Public Sans"/>
              <a:ea typeface="Public Sans"/>
              <a:cs typeface="Public Sans"/>
              <a:sym typeface="Public Sans"/>
            </a:endParaRPr>
          </a:p>
        </p:txBody>
      </p:sp>
      <p:sp>
        <p:nvSpPr>
          <p:cNvPr id="30" name="TextBox 30"/>
          <p:cNvSpPr txBox="1"/>
          <p:nvPr/>
        </p:nvSpPr>
        <p:spPr>
          <a:xfrm>
            <a:off x="2469826" y="3714116"/>
            <a:ext cx="13380593" cy="398780"/>
          </a:xfrm>
          <a:prstGeom prst="rect">
            <a:avLst/>
          </a:prstGeom>
        </p:spPr>
        <p:txBody>
          <a:bodyPr lIns="0" tIns="0" rIns="0" bIns="0" rtlCol="0" anchor="t">
            <a:spAutoFit/>
          </a:bodyPr>
          <a:lstStyle/>
          <a:p>
            <a:pPr marL="0" lvl="0" indent="0" algn="l">
              <a:lnSpc>
                <a:spcPts val="3219"/>
              </a:lnSpc>
              <a:spcBef>
                <a:spcPct val="0"/>
              </a:spcBef>
            </a:pPr>
            <a:r>
              <a:rPr lang="en-US" sz="2299" b="1" dirty="0" err="1">
                <a:solidFill>
                  <a:srgbClr val="202020"/>
                </a:solidFill>
                <a:latin typeface="Public Sans Bold"/>
                <a:ea typeface="Public Sans Bold"/>
                <a:cs typeface="Public Sans Bold"/>
                <a:sym typeface="Public Sans Bold"/>
              </a:rPr>
              <a:t>Số</a:t>
            </a:r>
            <a:r>
              <a:rPr lang="en-US" sz="2299" b="1" dirty="0">
                <a:solidFill>
                  <a:srgbClr val="202020"/>
                </a:solidFill>
                <a:latin typeface="Public Sans Bold"/>
                <a:ea typeface="Public Sans Bold"/>
                <a:cs typeface="Public Sans Bold"/>
                <a:sym typeface="Public Sans Bold"/>
              </a:rPr>
              <a:t> </a:t>
            </a:r>
            <a:r>
              <a:rPr lang="en-US" sz="2299" b="1" dirty="0" err="1">
                <a:solidFill>
                  <a:srgbClr val="202020"/>
                </a:solidFill>
                <a:latin typeface="Public Sans Bold"/>
                <a:ea typeface="Public Sans Bold"/>
                <a:cs typeface="Public Sans Bold"/>
                <a:sym typeface="Public Sans Bold"/>
              </a:rPr>
              <a:t>lượng</a:t>
            </a:r>
            <a:r>
              <a:rPr lang="en-US" sz="2299" b="1" dirty="0">
                <a:solidFill>
                  <a:srgbClr val="202020"/>
                </a:solidFill>
                <a:latin typeface="Public Sans Bold"/>
                <a:ea typeface="Public Sans Bold"/>
                <a:cs typeface="Public Sans Bold"/>
                <a:sym typeface="Public Sans Bold"/>
              </a:rPr>
              <a:t>: </a:t>
            </a:r>
            <a:r>
              <a:rPr lang="en-US" sz="2299" dirty="0">
                <a:solidFill>
                  <a:srgbClr val="202020"/>
                </a:solidFill>
                <a:latin typeface="Public Sans"/>
                <a:ea typeface="Public Sans"/>
                <a:cs typeface="Public Sans"/>
                <a:sym typeface="Public Sans"/>
              </a:rPr>
              <a:t>~20–30 </a:t>
            </a:r>
            <a:r>
              <a:rPr lang="en-US" sz="2299" dirty="0" err="1">
                <a:solidFill>
                  <a:srgbClr val="202020"/>
                </a:solidFill>
                <a:latin typeface="Public Sans"/>
                <a:ea typeface="Public Sans"/>
                <a:cs typeface="Public Sans"/>
                <a:sym typeface="Public Sans"/>
              </a:rPr>
              <a:t>ảnh</a:t>
            </a:r>
            <a:r>
              <a:rPr lang="en-US" sz="2299" dirty="0">
                <a:solidFill>
                  <a:srgbClr val="202020"/>
                </a:solidFill>
                <a:latin typeface="Public Sans"/>
                <a:ea typeface="Public Sans"/>
                <a:cs typeface="Public Sans"/>
                <a:sym typeface="Public Sans"/>
              </a:rPr>
              <a:t> </a:t>
            </a:r>
            <a:r>
              <a:rPr lang="en-US" sz="2299" dirty="0" err="1">
                <a:solidFill>
                  <a:srgbClr val="202020"/>
                </a:solidFill>
                <a:latin typeface="Public Sans"/>
                <a:ea typeface="Public Sans"/>
                <a:cs typeface="Public Sans"/>
                <a:sym typeface="Public Sans"/>
              </a:rPr>
              <a:t>cho</a:t>
            </a:r>
            <a:r>
              <a:rPr lang="en-US" sz="2299" dirty="0">
                <a:solidFill>
                  <a:srgbClr val="202020"/>
                </a:solidFill>
                <a:latin typeface="Public Sans"/>
                <a:ea typeface="Public Sans"/>
                <a:cs typeface="Public Sans"/>
                <a:sym typeface="Public Sans"/>
              </a:rPr>
              <a:t> </a:t>
            </a:r>
            <a:r>
              <a:rPr lang="en-US" sz="2299" dirty="0" err="1">
                <a:solidFill>
                  <a:srgbClr val="202020"/>
                </a:solidFill>
                <a:latin typeface="Public Sans"/>
                <a:ea typeface="Public Sans"/>
                <a:cs typeface="Public Sans"/>
                <a:sym typeface="Public Sans"/>
              </a:rPr>
              <a:t>mỗi</a:t>
            </a:r>
            <a:r>
              <a:rPr lang="en-US" sz="2299" dirty="0">
                <a:solidFill>
                  <a:srgbClr val="202020"/>
                </a:solidFill>
                <a:latin typeface="Public Sans"/>
                <a:ea typeface="Public Sans"/>
                <a:cs typeface="Public Sans"/>
                <a:sym typeface="Public Sans"/>
              </a:rPr>
              <a:t> project </a:t>
            </a:r>
            <a:r>
              <a:rPr lang="en-US" sz="2299" dirty="0" err="1">
                <a:solidFill>
                  <a:srgbClr val="202020"/>
                </a:solidFill>
                <a:latin typeface="Public Sans"/>
                <a:ea typeface="Public Sans"/>
                <a:cs typeface="Public Sans"/>
                <a:sym typeface="Public Sans"/>
              </a:rPr>
              <a:t>để</a:t>
            </a:r>
            <a:r>
              <a:rPr lang="en-US" sz="2299" dirty="0">
                <a:solidFill>
                  <a:srgbClr val="202020"/>
                </a:solidFill>
                <a:latin typeface="Public Sans"/>
                <a:ea typeface="Public Sans"/>
                <a:cs typeface="Public Sans"/>
                <a:sym typeface="Public Sans"/>
              </a:rPr>
              <a:t> </a:t>
            </a:r>
            <a:r>
              <a:rPr lang="en-US" sz="2299" dirty="0" err="1">
                <a:solidFill>
                  <a:srgbClr val="202020"/>
                </a:solidFill>
                <a:latin typeface="Public Sans"/>
                <a:ea typeface="Public Sans"/>
                <a:cs typeface="Public Sans"/>
                <a:sym typeface="Public Sans"/>
              </a:rPr>
              <a:t>minh</a:t>
            </a:r>
            <a:r>
              <a:rPr lang="en-US" sz="2299" dirty="0">
                <a:solidFill>
                  <a:srgbClr val="202020"/>
                </a:solidFill>
                <a:latin typeface="Public Sans"/>
                <a:ea typeface="Public Sans"/>
                <a:cs typeface="Public Sans"/>
                <a:sym typeface="Public Sans"/>
              </a:rPr>
              <a:t> </a:t>
            </a:r>
            <a:r>
              <a:rPr lang="en-US" sz="2299" dirty="0" err="1">
                <a:solidFill>
                  <a:srgbClr val="202020"/>
                </a:solidFill>
                <a:latin typeface="Public Sans"/>
                <a:ea typeface="Public Sans"/>
                <a:cs typeface="Public Sans"/>
                <a:sym typeface="Public Sans"/>
              </a:rPr>
              <a:t>họa</a:t>
            </a:r>
            <a:r>
              <a:rPr lang="en-US" sz="2299" dirty="0">
                <a:solidFill>
                  <a:srgbClr val="202020"/>
                </a:solidFill>
                <a:latin typeface="Public Sans"/>
                <a:ea typeface="Public Sans"/>
                <a:cs typeface="Public Sans"/>
                <a:sym typeface="Public Sans"/>
              </a:rPr>
              <a:t>.</a:t>
            </a:r>
          </a:p>
        </p:txBody>
      </p:sp>
      <p:sp>
        <p:nvSpPr>
          <p:cNvPr id="31" name="TextBox 31"/>
          <p:cNvSpPr txBox="1"/>
          <p:nvPr/>
        </p:nvSpPr>
        <p:spPr>
          <a:xfrm>
            <a:off x="2469826" y="4170046"/>
            <a:ext cx="13380593" cy="398780"/>
          </a:xfrm>
          <a:prstGeom prst="rect">
            <a:avLst/>
          </a:prstGeom>
        </p:spPr>
        <p:txBody>
          <a:bodyPr lIns="0" tIns="0" rIns="0" bIns="0" rtlCol="0" anchor="t">
            <a:spAutoFit/>
          </a:bodyPr>
          <a:lstStyle/>
          <a:p>
            <a:pPr marL="0" lvl="0" indent="0" algn="l">
              <a:lnSpc>
                <a:spcPts val="3219"/>
              </a:lnSpc>
              <a:spcBef>
                <a:spcPct val="0"/>
              </a:spcBef>
            </a:pPr>
            <a:r>
              <a:rPr lang="en-US" sz="2299" b="1">
                <a:solidFill>
                  <a:srgbClr val="202020"/>
                </a:solidFill>
                <a:latin typeface="Public Sans Bold"/>
                <a:ea typeface="Public Sans Bold"/>
                <a:cs typeface="Public Sans Bold"/>
                <a:sym typeface="Public Sans Bold"/>
              </a:rPr>
              <a:t>Dạng dữ liệu: </a:t>
            </a:r>
            <a:r>
              <a:rPr lang="en-US" sz="2299">
                <a:solidFill>
                  <a:srgbClr val="202020"/>
                </a:solidFill>
                <a:latin typeface="Public Sans"/>
                <a:ea typeface="Public Sans"/>
                <a:cs typeface="Public Sans"/>
                <a:sym typeface="Public Sans"/>
              </a:rPr>
              <a:t>Ảnh xám và ảnh màu (.jpg, .png).</a:t>
            </a:r>
          </a:p>
        </p:txBody>
      </p:sp>
      <p:sp>
        <p:nvSpPr>
          <p:cNvPr id="32" name="TextBox 32"/>
          <p:cNvSpPr txBox="1"/>
          <p:nvPr/>
        </p:nvSpPr>
        <p:spPr>
          <a:xfrm>
            <a:off x="1973651" y="4691416"/>
            <a:ext cx="10518450" cy="490855"/>
          </a:xfrm>
          <a:prstGeom prst="rect">
            <a:avLst/>
          </a:prstGeom>
        </p:spPr>
        <p:txBody>
          <a:bodyPr lIns="0" tIns="0" rIns="0" bIns="0" rtlCol="0" anchor="t">
            <a:spAutoFit/>
          </a:bodyPr>
          <a:lstStyle/>
          <a:p>
            <a:pPr marL="0" lvl="0" indent="0" algn="l">
              <a:lnSpc>
                <a:spcPts val="3919"/>
              </a:lnSpc>
              <a:spcBef>
                <a:spcPct val="0"/>
              </a:spcBef>
            </a:pPr>
            <a:r>
              <a:rPr lang="en-US" sz="2799" b="1" dirty="0" err="1">
                <a:solidFill>
                  <a:srgbClr val="202020"/>
                </a:solidFill>
                <a:latin typeface="Public Sans Bold"/>
                <a:ea typeface="Public Sans Bold"/>
                <a:cs typeface="Public Sans Bold"/>
                <a:sym typeface="Public Sans Bold"/>
              </a:rPr>
              <a:t>Tiến</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trình</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xử</a:t>
            </a:r>
            <a:r>
              <a:rPr lang="en-US" sz="2799" b="1" dirty="0">
                <a:solidFill>
                  <a:srgbClr val="202020"/>
                </a:solidFill>
                <a:latin typeface="Public Sans Bold"/>
                <a:ea typeface="Public Sans Bold"/>
                <a:cs typeface="Public Sans Bold"/>
                <a:sym typeface="Public Sans Bold"/>
              </a:rPr>
              <a:t> </a:t>
            </a:r>
            <a:r>
              <a:rPr lang="en-US" sz="2799" b="1" dirty="0" err="1">
                <a:solidFill>
                  <a:srgbClr val="202020"/>
                </a:solidFill>
                <a:latin typeface="Public Sans Bold"/>
                <a:ea typeface="Public Sans Bold"/>
                <a:cs typeface="Public Sans Bold"/>
                <a:sym typeface="Public Sans Bold"/>
              </a:rPr>
              <a:t>lý</a:t>
            </a:r>
            <a:r>
              <a:rPr lang="en-US" sz="2799" b="1" dirty="0">
                <a:solidFill>
                  <a:srgbClr val="202020"/>
                </a:solidFill>
                <a:latin typeface="Public Sans Bold"/>
                <a:ea typeface="Public Sans Bold"/>
                <a:cs typeface="Public Sans Bold"/>
                <a:sym typeface="Public Sans Bold"/>
              </a:rPr>
              <a:t>:</a:t>
            </a:r>
          </a:p>
        </p:txBody>
      </p:sp>
      <p:sp>
        <p:nvSpPr>
          <p:cNvPr id="36" name="TextBox 33">
            <a:extLst>
              <a:ext uri="{FF2B5EF4-FFF2-40B4-BE49-F238E27FC236}">
                <a16:creationId xmlns:a16="http://schemas.microsoft.com/office/drawing/2014/main" id="{0A3FF822-F234-4B66-B86C-E655C4ED3F75}"/>
              </a:ext>
            </a:extLst>
          </p:cNvPr>
          <p:cNvSpPr txBox="1"/>
          <p:nvPr/>
        </p:nvSpPr>
        <p:spPr>
          <a:xfrm>
            <a:off x="2484082" y="5260574"/>
            <a:ext cx="14660917" cy="3893374"/>
          </a:xfrm>
          <a:prstGeom prst="rect">
            <a:avLst/>
          </a:prstGeom>
        </p:spPr>
        <p:txBody>
          <a:bodyPr wrap="square" lIns="0" tIns="0" rIns="0" bIns="0" rtlCol="0" anchor="t">
            <a:spAutoFit/>
          </a:bodyPr>
          <a:lstStyle/>
          <a:p>
            <a:r>
              <a:rPr lang="vi-VN" sz="2300" b="1" dirty="0">
                <a:latin typeface="Public Sans" panose="020B0604020202020204" charset="0"/>
              </a:rPr>
              <a:t>Bước 1: Xây dựng thư viện hàm xử lý ảnh cốt lõi</a:t>
            </a:r>
            <a:endParaRPr lang="vi-VN" sz="2300" dirty="0">
              <a:latin typeface="Public Sans" panose="020B0604020202020204" charset="0"/>
            </a:endParaRPr>
          </a:p>
          <a:p>
            <a:pPr lvl="1"/>
            <a:r>
              <a:rPr lang="en-US" sz="2300" dirty="0">
                <a:latin typeface="Public Sans" panose="020B0604020202020204" charset="0"/>
              </a:rPr>
              <a:t>- </a:t>
            </a:r>
            <a:r>
              <a:rPr lang="vi-VN" sz="2300" dirty="0">
                <a:latin typeface="Public Sans" panose="020B0604020202020204" charset="0"/>
              </a:rPr>
              <a:t>Cài đặt từ đầu một bộ công cụ gồm các hàm Python cho tất cả thuật toán được yêu cầu: làm mờ, phát hiện biên, tăng cường ảnh, và các hàm đo lường hiệu năng (PSNR, SSIM).</a:t>
            </a:r>
          </a:p>
          <a:p>
            <a:r>
              <a:rPr lang="vi-VN" sz="2300" b="1" dirty="0">
                <a:latin typeface="Public Sans" panose="020B0604020202020204" charset="0"/>
              </a:rPr>
              <a:t>Bước 2: Thử nghiệm và Đánh giá thuật toán</a:t>
            </a:r>
            <a:endParaRPr lang="vi-VN" sz="2300" dirty="0">
              <a:latin typeface="Public Sans" panose="020B0604020202020204" charset="0"/>
            </a:endParaRPr>
          </a:p>
          <a:p>
            <a:pPr lvl="1"/>
            <a:r>
              <a:rPr lang="en-US" sz="2300" dirty="0">
                <a:latin typeface="Public Sans" panose="020B0604020202020204" charset="0"/>
              </a:rPr>
              <a:t>- </a:t>
            </a:r>
            <a:r>
              <a:rPr lang="vi-VN" sz="2300" dirty="0">
                <a:latin typeface="Public Sans" panose="020B0604020202020204" charset="0"/>
              </a:rPr>
              <a:t>Áp dụng thư viện hàm đã xây dựng vào các bài toán cụ th</a:t>
            </a:r>
            <a:r>
              <a:rPr lang="en-US" sz="2300" dirty="0">
                <a:latin typeface="Public Sans" panose="020B0604020202020204" charset="0"/>
              </a:rPr>
              <a:t>ể</a:t>
            </a:r>
            <a:r>
              <a:rPr lang="vi-VN" sz="2300" dirty="0">
                <a:latin typeface="Public Sans" panose="020B0604020202020204" charset="0"/>
              </a:rPr>
              <a:t> để xử lý ảnh theo từng kịch bản.</a:t>
            </a:r>
          </a:p>
          <a:p>
            <a:pPr lvl="1"/>
            <a:r>
              <a:rPr lang="en-US" sz="2300" dirty="0">
                <a:latin typeface="Public Sans" panose="020B0604020202020204" charset="0"/>
              </a:rPr>
              <a:t>- </a:t>
            </a:r>
            <a:r>
              <a:rPr lang="vi-VN" sz="2300" dirty="0">
                <a:latin typeface="Public Sans" panose="020B0604020202020204" charset="0"/>
              </a:rPr>
              <a:t>Trực quan hóa, phân tích kết quả định tính và định lượng để kiểm chứng và so sánh hiệu quả của các thuật toán.</a:t>
            </a:r>
          </a:p>
          <a:p>
            <a:r>
              <a:rPr lang="vi-VN" sz="2300" b="1" dirty="0">
                <a:latin typeface="Public Sans" panose="020B0604020202020204" charset="0"/>
              </a:rPr>
              <a:t>Bước 3: Tích hợp và Phát triển ứng dụng</a:t>
            </a:r>
            <a:endParaRPr lang="vi-VN" sz="2300" dirty="0">
              <a:latin typeface="Public Sans" panose="020B0604020202020204" charset="0"/>
            </a:endParaRPr>
          </a:p>
          <a:p>
            <a:pPr lvl="1"/>
            <a:r>
              <a:rPr lang="en-US" sz="2300" dirty="0">
                <a:latin typeface="Public Sans" panose="020B0604020202020204" charset="0"/>
              </a:rPr>
              <a:t>- </a:t>
            </a:r>
            <a:r>
              <a:rPr lang="vi-VN" sz="2300" dirty="0">
                <a:latin typeface="Public Sans" panose="020B0604020202020204" charset="0"/>
              </a:rPr>
              <a:t>Tích hợp các hàm đã được kiểm chứng vào ứng dụng </a:t>
            </a:r>
            <a:r>
              <a:rPr lang="vi-VN" sz="2300" i="1" dirty="0">
                <a:latin typeface="Public Sans" panose="020B0604020202020204" charset="0"/>
              </a:rPr>
              <a:t>"</a:t>
            </a:r>
            <a:r>
              <a:rPr lang="vi-VN" sz="2300" dirty="0">
                <a:latin typeface="Public Sans" panose="020B0604020202020204" charset="0"/>
              </a:rPr>
              <a:t>Mini Photo Editor</a:t>
            </a:r>
            <a:r>
              <a:rPr lang="vi-VN" sz="2300" i="1" dirty="0">
                <a:latin typeface="Public Sans" panose="020B0604020202020204" charset="0"/>
              </a:rPr>
              <a:t>"</a:t>
            </a:r>
            <a:r>
              <a:rPr lang="vi-VN" sz="2300" dirty="0">
                <a:latin typeface="Public Sans" panose="020B0604020202020204" charset="0"/>
              </a:rPr>
              <a:t> </a:t>
            </a:r>
            <a:r>
              <a:rPr lang="en-US" sz="2300" dirty="0">
                <a:latin typeface="Public Sans" panose="020B0604020202020204" charset="0"/>
              </a:rPr>
              <a:t> </a:t>
            </a:r>
            <a:r>
              <a:rPr lang="vi-VN" sz="2300" dirty="0">
                <a:latin typeface="Public Sans" panose="020B0604020202020204" charset="0"/>
              </a:rPr>
              <a:t>hoàn chỉnh bằng Python</a:t>
            </a:r>
            <a:r>
              <a:rPr lang="en-US" sz="2300" dirty="0">
                <a:latin typeface="Public Sans" panose="020B0604020202020204" charset="0"/>
              </a:rPr>
              <a:t>.</a:t>
            </a:r>
            <a:endParaRPr lang="vi-VN" sz="2300" dirty="0">
              <a:latin typeface="Public Sans" panose="020B0604020202020204" charset="0"/>
            </a:endParaRPr>
          </a:p>
          <a:p>
            <a:pPr lvl="1"/>
            <a:r>
              <a:rPr lang="en-US" sz="2300" dirty="0">
                <a:latin typeface="Public Sans" panose="020B0604020202020204" charset="0"/>
              </a:rPr>
              <a:t>- </a:t>
            </a:r>
            <a:r>
              <a:rPr lang="vi-VN" sz="2300" dirty="0">
                <a:latin typeface="Public Sans" panose="020B0604020202020204" charset="0"/>
              </a:rPr>
              <a:t>Xây dựng giao diện cho phép người dùng tương tác, tùy chỉnh tham số của các bộ lọc và xuất ảnh kết quả.</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randombar(horizontal)">
                                      <p:cBhvr>
                                        <p:cTn id="39" dur="500"/>
                                        <p:tgtEl>
                                          <p:spTgt spid="2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randombar(horizontal)">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randombar(horizontal)">
                                      <p:cBhvr>
                                        <p:cTn id="5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8" grpId="0"/>
      <p:bldP spid="29" grpId="0"/>
      <p:bldP spid="30" grpId="0"/>
      <p:bldP spid="31" grpId="0"/>
      <p:bldP spid="32"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So </a:t>
            </a:r>
            <a:r>
              <a:rPr lang="en-US" sz="3200" b="1" dirty="0" err="1">
                <a:latin typeface="Public Sans"/>
                <a:ea typeface="Public Sans"/>
                <a:cs typeface="Public Sans"/>
                <a:sym typeface="Public Sans"/>
              </a:rPr>
              <a:t>sánh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và</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phân</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tích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các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làm</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mờ</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9" name="Picture 18">
            <a:extLst>
              <a:ext uri="{FF2B5EF4-FFF2-40B4-BE49-F238E27FC236}">
                <a16:creationId xmlns:a16="http://schemas.microsoft.com/office/drawing/2014/main" id="{04656A09-FCB5-4D08-A654-9BE8BEC73887}"/>
              </a:ext>
            </a:extLst>
          </p:cNvPr>
          <p:cNvPicPr>
            <a:picLocks noChangeAspect="1"/>
          </p:cNvPicPr>
          <p:nvPr/>
        </p:nvPicPr>
        <p:blipFill rotWithShape="1">
          <a:blip r:embed="rId2">
            <a:extLst>
              <a:ext uri="{28A0092B-C50C-407E-A947-70E740481C1C}">
                <a14:useLocalDpi xmlns:a14="http://schemas.microsoft.com/office/drawing/2010/main" val="0"/>
              </a:ext>
            </a:extLst>
          </a:blip>
          <a:srcRect t="1326"/>
          <a:stretch/>
        </p:blipFill>
        <p:spPr>
          <a:xfrm>
            <a:off x="2362200" y="2019300"/>
            <a:ext cx="14325600" cy="7701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So </a:t>
            </a:r>
            <a:r>
              <a:rPr lang="en-US" sz="3200" b="1" dirty="0" err="1">
                <a:latin typeface="Public Sans"/>
                <a:ea typeface="Public Sans"/>
                <a:cs typeface="Public Sans"/>
                <a:sym typeface="Public Sans"/>
              </a:rPr>
              <a:t>sánh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và</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phân</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tích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các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làm</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mờ</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9" name="Picture 8">
            <a:extLst>
              <a:ext uri="{FF2B5EF4-FFF2-40B4-BE49-F238E27FC236}">
                <a16:creationId xmlns:a16="http://schemas.microsoft.com/office/drawing/2014/main" id="{17109268-CB39-4AC4-A08F-BDB7227464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533" y="2552700"/>
            <a:ext cx="16176436" cy="5744364"/>
          </a:xfrm>
          <a:prstGeom prst="rect">
            <a:avLst/>
          </a:prstGeom>
        </p:spPr>
      </p:pic>
    </p:spTree>
    <p:extLst>
      <p:ext uri="{BB962C8B-B14F-4D97-AF65-F5344CB8AC3E}">
        <p14:creationId xmlns:p14="http://schemas.microsoft.com/office/powerpoint/2010/main" val="213893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So </a:t>
            </a:r>
            <a:r>
              <a:rPr lang="en-US" sz="3200" b="1" dirty="0" err="1">
                <a:latin typeface="Public Sans"/>
                <a:ea typeface="Public Sans"/>
                <a:cs typeface="Public Sans"/>
                <a:sym typeface="Public Sans"/>
              </a:rPr>
              <a:t>sánh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và</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phân</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tích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các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làm</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mờ</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0" name="Picture 9">
            <a:extLst>
              <a:ext uri="{FF2B5EF4-FFF2-40B4-BE49-F238E27FC236}">
                <a16:creationId xmlns:a16="http://schemas.microsoft.com/office/drawing/2014/main" id="{5E8B75D3-2EBF-4919-B392-C0DCCC118384}"/>
              </a:ext>
            </a:extLst>
          </p:cNvPr>
          <p:cNvPicPr>
            <a:picLocks noChangeAspect="1"/>
          </p:cNvPicPr>
          <p:nvPr/>
        </p:nvPicPr>
        <p:blipFill>
          <a:blip r:embed="rId2"/>
          <a:stretch>
            <a:fillRect/>
          </a:stretch>
        </p:blipFill>
        <p:spPr>
          <a:xfrm>
            <a:off x="2971800" y="1581642"/>
            <a:ext cx="13173075" cy="8317701"/>
          </a:xfrm>
          <a:prstGeom prst="rect">
            <a:avLst/>
          </a:prstGeom>
        </p:spPr>
      </p:pic>
    </p:spTree>
    <p:extLst>
      <p:ext uri="{BB962C8B-B14F-4D97-AF65-F5344CB8AC3E}">
        <p14:creationId xmlns:p14="http://schemas.microsoft.com/office/powerpoint/2010/main" val="366170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So </a:t>
            </a:r>
            <a:r>
              <a:rPr lang="en-US" sz="3200" b="1" dirty="0" err="1">
                <a:latin typeface="Public Sans"/>
                <a:ea typeface="Public Sans"/>
                <a:cs typeface="Public Sans"/>
                <a:sym typeface="Public Sans"/>
              </a:rPr>
              <a:t>sánh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và</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phân</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tích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các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làm</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mờ</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9" name="Picture 8">
            <a:extLst>
              <a:ext uri="{FF2B5EF4-FFF2-40B4-BE49-F238E27FC236}">
                <a16:creationId xmlns:a16="http://schemas.microsoft.com/office/drawing/2014/main" id="{B5BEC41C-1DEA-4694-8CCB-8E68535C8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1866900"/>
            <a:ext cx="14935200" cy="8028279"/>
          </a:xfrm>
          <a:prstGeom prst="rect">
            <a:avLst/>
          </a:prstGeom>
        </p:spPr>
      </p:pic>
    </p:spTree>
    <p:extLst>
      <p:ext uri="{BB962C8B-B14F-4D97-AF65-F5344CB8AC3E}">
        <p14:creationId xmlns:p14="http://schemas.microsoft.com/office/powerpoint/2010/main" val="70876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So </a:t>
            </a:r>
            <a:r>
              <a:rPr lang="en-US" sz="3200" b="1" dirty="0" err="1">
                <a:latin typeface="Public Sans"/>
                <a:ea typeface="Public Sans"/>
                <a:cs typeface="Public Sans"/>
                <a:sym typeface="Public Sans"/>
              </a:rPr>
              <a:t>sánh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và</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phân</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tích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các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làm</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mờ</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0" name="Picture 9">
            <a:extLst>
              <a:ext uri="{FF2B5EF4-FFF2-40B4-BE49-F238E27FC236}">
                <a16:creationId xmlns:a16="http://schemas.microsoft.com/office/drawing/2014/main" id="{967EC1C1-3E16-4626-871C-A457D21F2EF4}"/>
              </a:ext>
            </a:extLst>
          </p:cNvPr>
          <p:cNvPicPr>
            <a:picLocks noChangeAspect="1"/>
          </p:cNvPicPr>
          <p:nvPr/>
        </p:nvPicPr>
        <p:blipFill>
          <a:blip r:embed="rId2"/>
          <a:stretch>
            <a:fillRect/>
          </a:stretch>
        </p:blipFill>
        <p:spPr>
          <a:xfrm>
            <a:off x="3276600" y="1679465"/>
            <a:ext cx="12345950" cy="8092403"/>
          </a:xfrm>
          <a:prstGeom prst="rect">
            <a:avLst/>
          </a:prstGeom>
        </p:spPr>
      </p:pic>
    </p:spTree>
    <p:extLst>
      <p:ext uri="{BB962C8B-B14F-4D97-AF65-F5344CB8AC3E}">
        <p14:creationId xmlns:p14="http://schemas.microsoft.com/office/powerpoint/2010/main" val="285802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5" name="TextBox 5"/>
          <p:cNvSpPr txBox="1"/>
          <p:nvPr/>
        </p:nvSpPr>
        <p:spPr>
          <a:xfrm>
            <a:off x="1028700" y="1024172"/>
            <a:ext cx="6998655" cy="876300"/>
          </a:xfrm>
          <a:prstGeom prst="rect">
            <a:avLst/>
          </a:prstGeom>
        </p:spPr>
        <p:txBody>
          <a:bodyPr lIns="0" tIns="0" rIns="0" bIns="0" rtlCol="0" anchor="t">
            <a:spAutoFit/>
          </a:bodyPr>
          <a:lstStyle/>
          <a:p>
            <a:pPr algn="ctr">
              <a:lnSpc>
                <a:spcPts val="6870"/>
              </a:lnSpc>
            </a:pPr>
            <a:r>
              <a:rPr lang="en-US" sz="5725" b="1" dirty="0">
                <a:solidFill>
                  <a:srgbClr val="000000"/>
                </a:solidFill>
                <a:latin typeface="Public Sans Bold"/>
                <a:ea typeface="Public Sans Bold"/>
                <a:cs typeface="Public Sans Bold"/>
                <a:sym typeface="Public Sans Bold"/>
              </a:rPr>
              <a:t>MỤC LỤC BÁO CÁO</a:t>
            </a:r>
          </a:p>
        </p:txBody>
      </p:sp>
      <p:sp>
        <p:nvSpPr>
          <p:cNvPr id="6" name="TextBox 6"/>
          <p:cNvSpPr txBox="1"/>
          <p:nvPr/>
        </p:nvSpPr>
        <p:spPr>
          <a:xfrm>
            <a:off x="1156723" y="3124669"/>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 Thông tin chung</a:t>
            </a:r>
          </a:p>
        </p:txBody>
      </p:sp>
      <p:sp>
        <p:nvSpPr>
          <p:cNvPr id="7" name="TextBox 7"/>
          <p:cNvSpPr txBox="1"/>
          <p:nvPr/>
        </p:nvSpPr>
        <p:spPr>
          <a:xfrm>
            <a:off x="1156723" y="4829644"/>
            <a:ext cx="4964818"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 Thiết kế &amp; Phương pháp</a:t>
            </a:r>
          </a:p>
        </p:txBody>
      </p:sp>
      <p:sp>
        <p:nvSpPr>
          <p:cNvPr id="8" name="TextBox 8"/>
          <p:cNvSpPr txBox="1"/>
          <p:nvPr/>
        </p:nvSpPr>
        <p:spPr>
          <a:xfrm>
            <a:off x="7097269" y="4895850"/>
            <a:ext cx="5606811" cy="476250"/>
          </a:xfrm>
          <a:prstGeom prst="rect">
            <a:avLst/>
          </a:prstGeom>
        </p:spPr>
        <p:txBody>
          <a:bodyPr lIns="0" tIns="0" rIns="0" bIns="0" rtlCol="0" anchor="t">
            <a:spAutoFit/>
          </a:bodyPr>
          <a:lstStyle/>
          <a:p>
            <a:pPr algn="l">
              <a:lnSpc>
                <a:spcPts val="3600"/>
              </a:lnSpc>
            </a:pPr>
            <a:r>
              <a:rPr lang="en-US" sz="3000" dirty="0">
                <a:solidFill>
                  <a:srgbClr val="000000"/>
                </a:solidFill>
                <a:latin typeface="Public Sans"/>
                <a:ea typeface="Public Sans"/>
                <a:cs typeface="Public Sans"/>
                <a:sym typeface="Public Sans"/>
              </a:rPr>
              <a:t> </a:t>
            </a:r>
            <a:r>
              <a:rPr lang="en-US" sz="3000" dirty="0" err="1">
                <a:solidFill>
                  <a:srgbClr val="000000"/>
                </a:solidFill>
                <a:latin typeface="Public Sans"/>
                <a:ea typeface="Public Sans"/>
                <a:cs typeface="Public Sans"/>
                <a:sym typeface="Public Sans"/>
              </a:rPr>
              <a:t>Cài</a:t>
            </a:r>
            <a:r>
              <a:rPr lang="en-US" sz="3000" dirty="0">
                <a:solidFill>
                  <a:srgbClr val="000000"/>
                </a:solidFill>
                <a:latin typeface="Public Sans"/>
                <a:ea typeface="Public Sans"/>
                <a:cs typeface="Public Sans"/>
                <a:sym typeface="Public Sans"/>
              </a:rPr>
              <a:t> </a:t>
            </a:r>
            <a:r>
              <a:rPr lang="en-US" sz="3000" dirty="0" err="1">
                <a:solidFill>
                  <a:srgbClr val="000000"/>
                </a:solidFill>
                <a:latin typeface="Public Sans"/>
                <a:ea typeface="Public Sans"/>
                <a:cs typeface="Public Sans"/>
                <a:sym typeface="Public Sans"/>
              </a:rPr>
              <a:t>đặt</a:t>
            </a:r>
            <a:r>
              <a:rPr lang="en-US" sz="3000" dirty="0">
                <a:solidFill>
                  <a:srgbClr val="000000"/>
                </a:solidFill>
                <a:latin typeface="Public Sans"/>
                <a:ea typeface="Public Sans"/>
                <a:cs typeface="Public Sans"/>
                <a:sym typeface="Public Sans"/>
              </a:rPr>
              <a:t> &amp; Minh </a:t>
            </a:r>
            <a:r>
              <a:rPr lang="en-US" sz="3000" dirty="0" err="1">
                <a:solidFill>
                  <a:srgbClr val="000000"/>
                </a:solidFill>
                <a:latin typeface="Public Sans"/>
                <a:ea typeface="Public Sans"/>
                <a:cs typeface="Public Sans"/>
                <a:sym typeface="Public Sans"/>
              </a:rPr>
              <a:t>hoạ</a:t>
            </a:r>
            <a:r>
              <a:rPr lang="en-US" sz="3000" dirty="0">
                <a:solidFill>
                  <a:srgbClr val="000000"/>
                </a:solidFill>
                <a:latin typeface="Public Sans"/>
                <a:ea typeface="Public Sans"/>
                <a:cs typeface="Public Sans"/>
                <a:sym typeface="Public Sans"/>
              </a:rPr>
              <a:t> &amp; </a:t>
            </a:r>
            <a:r>
              <a:rPr lang="en-US" sz="3000" dirty="0" err="1">
                <a:solidFill>
                  <a:srgbClr val="000000"/>
                </a:solidFill>
                <a:latin typeface="Public Sans"/>
                <a:ea typeface="Public Sans"/>
                <a:cs typeface="Public Sans"/>
                <a:sym typeface="Public Sans"/>
              </a:rPr>
              <a:t>Đánh</a:t>
            </a:r>
            <a:r>
              <a:rPr lang="en-US" sz="3000" dirty="0">
                <a:solidFill>
                  <a:srgbClr val="000000"/>
                </a:solidFill>
                <a:latin typeface="Public Sans"/>
                <a:ea typeface="Public Sans"/>
                <a:cs typeface="Public Sans"/>
                <a:sym typeface="Public Sans"/>
              </a:rPr>
              <a:t> </a:t>
            </a:r>
            <a:r>
              <a:rPr lang="en-US" sz="3000" dirty="0" err="1">
                <a:solidFill>
                  <a:srgbClr val="000000"/>
                </a:solidFill>
                <a:latin typeface="Public Sans"/>
                <a:ea typeface="Public Sans"/>
                <a:cs typeface="Public Sans"/>
                <a:sym typeface="Public Sans"/>
              </a:rPr>
              <a:t>giá</a:t>
            </a:r>
            <a:endParaRPr lang="en-US" sz="3000" dirty="0">
              <a:solidFill>
                <a:srgbClr val="000000"/>
              </a:solidFill>
              <a:latin typeface="Public Sans"/>
              <a:ea typeface="Public Sans"/>
              <a:cs typeface="Public Sans"/>
              <a:sym typeface="Public Sans"/>
            </a:endParaRPr>
          </a:p>
        </p:txBody>
      </p:sp>
      <p:sp>
        <p:nvSpPr>
          <p:cNvPr id="9" name="TextBox 9"/>
          <p:cNvSpPr txBox="1"/>
          <p:nvPr/>
        </p:nvSpPr>
        <p:spPr>
          <a:xfrm>
            <a:off x="1156723" y="6624955"/>
            <a:ext cx="484960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 Kết luận &amp; Đề xuất</a:t>
            </a:r>
          </a:p>
        </p:txBody>
      </p:sp>
      <p:sp>
        <p:nvSpPr>
          <p:cNvPr id="10" name="TextBox 10"/>
          <p:cNvSpPr txBox="1"/>
          <p:nvPr/>
        </p:nvSpPr>
        <p:spPr>
          <a:xfrm>
            <a:off x="7097269" y="6624955"/>
            <a:ext cx="5419938"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 Tài liệu tham khảo &amp; Phụ lục</a:t>
            </a:r>
          </a:p>
        </p:txBody>
      </p:sp>
      <p:sp>
        <p:nvSpPr>
          <p:cNvPr id="11" name="TextBox 11"/>
          <p:cNvSpPr txBox="1"/>
          <p:nvPr/>
        </p:nvSpPr>
        <p:spPr>
          <a:xfrm>
            <a:off x="1156723" y="2271947"/>
            <a:ext cx="3127114" cy="476250"/>
          </a:xfrm>
          <a:prstGeom prst="rect">
            <a:avLst/>
          </a:prstGeom>
        </p:spPr>
        <p:txBody>
          <a:bodyPr lIns="0" tIns="0" rIns="0" bIns="0" rtlCol="0" anchor="t">
            <a:spAutoFit/>
          </a:bodyPr>
          <a:lstStyle/>
          <a:p>
            <a:pPr algn="l">
              <a:lnSpc>
                <a:spcPts val="3600"/>
              </a:lnSpc>
            </a:pPr>
            <a:r>
              <a:rPr lang="en-US" sz="3000" dirty="0">
                <a:solidFill>
                  <a:srgbClr val="000000"/>
                </a:solidFill>
                <a:latin typeface="Public Sans"/>
                <a:ea typeface="Public Sans"/>
                <a:cs typeface="Public Sans"/>
                <a:sym typeface="Public Sans"/>
              </a:rPr>
              <a:t>01</a:t>
            </a:r>
          </a:p>
        </p:txBody>
      </p:sp>
      <p:sp>
        <p:nvSpPr>
          <p:cNvPr id="12" name="TextBox 12"/>
          <p:cNvSpPr txBox="1"/>
          <p:nvPr/>
        </p:nvSpPr>
        <p:spPr>
          <a:xfrm>
            <a:off x="7097269" y="3124669"/>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Giới thiệu project</a:t>
            </a:r>
          </a:p>
        </p:txBody>
      </p:sp>
      <p:sp>
        <p:nvSpPr>
          <p:cNvPr id="13" name="TextBox 13"/>
          <p:cNvSpPr txBox="1"/>
          <p:nvPr/>
        </p:nvSpPr>
        <p:spPr>
          <a:xfrm>
            <a:off x="7097269" y="2271947"/>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02</a:t>
            </a:r>
          </a:p>
        </p:txBody>
      </p:sp>
      <p:sp>
        <p:nvSpPr>
          <p:cNvPr id="14" name="TextBox 14"/>
          <p:cNvSpPr txBox="1"/>
          <p:nvPr/>
        </p:nvSpPr>
        <p:spPr>
          <a:xfrm>
            <a:off x="12620409" y="3101377"/>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Cơ sở lý thuyết</a:t>
            </a:r>
          </a:p>
        </p:txBody>
      </p:sp>
      <p:sp>
        <p:nvSpPr>
          <p:cNvPr id="15" name="TextBox 15"/>
          <p:cNvSpPr txBox="1"/>
          <p:nvPr/>
        </p:nvSpPr>
        <p:spPr>
          <a:xfrm>
            <a:off x="12620409" y="2248655"/>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03</a:t>
            </a:r>
          </a:p>
        </p:txBody>
      </p:sp>
      <p:sp>
        <p:nvSpPr>
          <p:cNvPr id="16" name="AutoShape 16"/>
          <p:cNvSpPr/>
          <p:nvPr/>
        </p:nvSpPr>
        <p:spPr>
          <a:xfrm>
            <a:off x="1156895" y="2941716"/>
            <a:ext cx="4721409" cy="0"/>
          </a:xfrm>
          <a:prstGeom prst="line">
            <a:avLst/>
          </a:prstGeom>
          <a:ln w="38100" cap="flat">
            <a:solidFill>
              <a:srgbClr val="000000"/>
            </a:solidFill>
            <a:prstDash val="solid"/>
            <a:headEnd type="none" w="sm" len="sm"/>
            <a:tailEnd type="none" w="sm" len="sm"/>
          </a:ln>
        </p:spPr>
      </p:sp>
      <p:sp>
        <p:nvSpPr>
          <p:cNvPr id="17" name="AutoShape 17"/>
          <p:cNvSpPr/>
          <p:nvPr/>
        </p:nvSpPr>
        <p:spPr>
          <a:xfrm>
            <a:off x="7097269" y="2899374"/>
            <a:ext cx="4721409" cy="0"/>
          </a:xfrm>
          <a:prstGeom prst="line">
            <a:avLst/>
          </a:prstGeom>
          <a:ln w="38100" cap="flat">
            <a:solidFill>
              <a:srgbClr val="000000"/>
            </a:solidFill>
            <a:prstDash val="solid"/>
            <a:headEnd type="none" w="sm" len="sm"/>
            <a:tailEnd type="none" w="sm" len="sm"/>
          </a:ln>
        </p:spPr>
      </p:sp>
      <p:sp>
        <p:nvSpPr>
          <p:cNvPr id="18" name="AutoShape 18"/>
          <p:cNvSpPr/>
          <p:nvPr/>
        </p:nvSpPr>
        <p:spPr>
          <a:xfrm>
            <a:off x="12620237" y="2880324"/>
            <a:ext cx="4721409" cy="0"/>
          </a:xfrm>
          <a:prstGeom prst="line">
            <a:avLst/>
          </a:prstGeom>
          <a:ln w="38100" cap="flat">
            <a:solidFill>
              <a:srgbClr val="000000"/>
            </a:solidFill>
            <a:prstDash val="solid"/>
            <a:headEnd type="none" w="sm" len="sm"/>
            <a:tailEnd type="none" w="sm" len="sm"/>
          </a:ln>
        </p:spPr>
      </p:sp>
      <p:sp>
        <p:nvSpPr>
          <p:cNvPr id="19" name="TextBox 19"/>
          <p:cNvSpPr txBox="1"/>
          <p:nvPr/>
        </p:nvSpPr>
        <p:spPr>
          <a:xfrm>
            <a:off x="1156895" y="3987956"/>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04</a:t>
            </a:r>
          </a:p>
        </p:txBody>
      </p:sp>
      <p:sp>
        <p:nvSpPr>
          <p:cNvPr id="20" name="AutoShape 20"/>
          <p:cNvSpPr/>
          <p:nvPr/>
        </p:nvSpPr>
        <p:spPr>
          <a:xfrm>
            <a:off x="1157067" y="4657726"/>
            <a:ext cx="4721409" cy="0"/>
          </a:xfrm>
          <a:prstGeom prst="line">
            <a:avLst/>
          </a:prstGeom>
          <a:ln w="38100" cap="flat">
            <a:solidFill>
              <a:srgbClr val="000000"/>
            </a:solidFill>
            <a:prstDash val="solid"/>
            <a:headEnd type="none" w="sm" len="sm"/>
            <a:tailEnd type="none" w="sm" len="sm"/>
          </a:ln>
        </p:spPr>
      </p:sp>
      <p:sp>
        <p:nvSpPr>
          <p:cNvPr id="21" name="TextBox 21"/>
          <p:cNvSpPr txBox="1"/>
          <p:nvPr/>
        </p:nvSpPr>
        <p:spPr>
          <a:xfrm>
            <a:off x="7097269" y="3968906"/>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05</a:t>
            </a:r>
          </a:p>
        </p:txBody>
      </p:sp>
      <p:sp>
        <p:nvSpPr>
          <p:cNvPr id="22" name="AutoShape 22"/>
          <p:cNvSpPr/>
          <p:nvPr/>
        </p:nvSpPr>
        <p:spPr>
          <a:xfrm>
            <a:off x="7097441" y="4638675"/>
            <a:ext cx="5522796" cy="63643"/>
          </a:xfrm>
          <a:prstGeom prst="line">
            <a:avLst/>
          </a:prstGeom>
          <a:ln w="38100" cap="flat">
            <a:solidFill>
              <a:srgbClr val="000000"/>
            </a:solidFill>
            <a:prstDash val="solid"/>
            <a:headEnd type="none" w="sm" len="sm"/>
            <a:tailEnd type="none" w="sm" len="sm"/>
          </a:ln>
        </p:spPr>
      </p:sp>
      <p:sp>
        <p:nvSpPr>
          <p:cNvPr id="23" name="TextBox 23"/>
          <p:cNvSpPr txBox="1"/>
          <p:nvPr/>
        </p:nvSpPr>
        <p:spPr>
          <a:xfrm>
            <a:off x="1156723" y="5838825"/>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06</a:t>
            </a:r>
          </a:p>
        </p:txBody>
      </p:sp>
      <p:sp>
        <p:nvSpPr>
          <p:cNvPr id="24" name="AutoShape 24"/>
          <p:cNvSpPr/>
          <p:nvPr/>
        </p:nvSpPr>
        <p:spPr>
          <a:xfrm>
            <a:off x="1156895" y="6508594"/>
            <a:ext cx="4721409" cy="0"/>
          </a:xfrm>
          <a:prstGeom prst="line">
            <a:avLst/>
          </a:prstGeom>
          <a:ln w="38100" cap="flat">
            <a:solidFill>
              <a:srgbClr val="000000"/>
            </a:solidFill>
            <a:prstDash val="solid"/>
            <a:headEnd type="none" w="sm" len="sm"/>
            <a:tailEnd type="none" w="sm" len="sm"/>
          </a:ln>
        </p:spPr>
      </p:sp>
      <p:sp>
        <p:nvSpPr>
          <p:cNvPr id="25" name="TextBox 25"/>
          <p:cNvSpPr txBox="1"/>
          <p:nvPr/>
        </p:nvSpPr>
        <p:spPr>
          <a:xfrm>
            <a:off x="7097269" y="5819775"/>
            <a:ext cx="3127114" cy="476250"/>
          </a:xfrm>
          <a:prstGeom prst="rect">
            <a:avLst/>
          </a:prstGeom>
        </p:spPr>
        <p:txBody>
          <a:bodyPr lIns="0" tIns="0" rIns="0" bIns="0" rtlCol="0" anchor="t">
            <a:spAutoFit/>
          </a:bodyPr>
          <a:lstStyle/>
          <a:p>
            <a:pPr algn="l">
              <a:lnSpc>
                <a:spcPts val="3600"/>
              </a:lnSpc>
            </a:pPr>
            <a:r>
              <a:rPr lang="en-US" sz="3000">
                <a:solidFill>
                  <a:srgbClr val="000000"/>
                </a:solidFill>
                <a:latin typeface="Public Sans"/>
                <a:ea typeface="Public Sans"/>
                <a:cs typeface="Public Sans"/>
                <a:sym typeface="Public Sans"/>
              </a:rPr>
              <a:t>07</a:t>
            </a:r>
          </a:p>
        </p:txBody>
      </p:sp>
      <p:sp>
        <p:nvSpPr>
          <p:cNvPr id="26" name="AutoShape 26"/>
          <p:cNvSpPr/>
          <p:nvPr/>
        </p:nvSpPr>
        <p:spPr>
          <a:xfrm>
            <a:off x="7097441" y="6489544"/>
            <a:ext cx="5606639" cy="19050"/>
          </a:xfrm>
          <a:prstGeom prst="line">
            <a:avLst/>
          </a:prstGeom>
          <a:ln w="38100" cap="flat">
            <a:solidFill>
              <a:srgbClr val="000000"/>
            </a:solidFill>
            <a:prstDash val="soli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500"/>
                                        <p:tgtEl>
                                          <p:spTgt spid="14"/>
                                        </p:tgtEl>
                                      </p:cBhvr>
                                    </p:animEffect>
                                  </p:childTnLst>
                                </p:cTn>
                              </p:par>
                              <p:par>
                                <p:cTn id="67" presetID="10" presetClass="entr" presetSubtype="0" fill="hold"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9" grpId="0"/>
      <p:bldP spid="21" grpId="0"/>
      <p:bldP spid="23"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So </a:t>
            </a:r>
            <a:r>
              <a:rPr lang="en-US" sz="3200" b="1" dirty="0" err="1">
                <a:latin typeface="Public Sans"/>
                <a:ea typeface="Public Sans"/>
                <a:cs typeface="Public Sans"/>
                <a:sym typeface="Public Sans"/>
              </a:rPr>
              <a:t>sánh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và</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phân</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tích</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các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làm</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mờ</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0" name="Picture 9">
            <a:extLst>
              <a:ext uri="{FF2B5EF4-FFF2-40B4-BE49-F238E27FC236}">
                <a16:creationId xmlns:a16="http://schemas.microsoft.com/office/drawing/2014/main" id="{3F14A6A0-9226-4DFC-8BD7-A2A850092F99}"/>
              </a:ext>
            </a:extLst>
          </p:cNvPr>
          <p:cNvPicPr>
            <a:picLocks noChangeAspect="1"/>
          </p:cNvPicPr>
          <p:nvPr/>
        </p:nvPicPr>
        <p:blipFill>
          <a:blip r:embed="rId2"/>
          <a:stretch>
            <a:fillRect/>
          </a:stretch>
        </p:blipFill>
        <p:spPr>
          <a:xfrm>
            <a:off x="1545046" y="2061064"/>
            <a:ext cx="15852367" cy="6960221"/>
          </a:xfrm>
          <a:prstGeom prst="rect">
            <a:avLst/>
          </a:prstGeom>
        </p:spPr>
      </p:pic>
    </p:spTree>
    <p:extLst>
      <p:ext uri="{BB962C8B-B14F-4D97-AF65-F5344CB8AC3E}">
        <p14:creationId xmlns:p14="http://schemas.microsoft.com/office/powerpoint/2010/main" val="28013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Edge Detection:</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9" name="Picture 8">
            <a:extLst>
              <a:ext uri="{FF2B5EF4-FFF2-40B4-BE49-F238E27FC236}">
                <a16:creationId xmlns:a16="http://schemas.microsoft.com/office/drawing/2014/main" id="{695134EE-4ACA-4FA5-BC14-C77852974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658664"/>
            <a:ext cx="14249400" cy="8429692"/>
          </a:xfrm>
          <a:prstGeom prst="rect">
            <a:avLst/>
          </a:prstGeom>
        </p:spPr>
      </p:pic>
    </p:spTree>
    <p:extLst>
      <p:ext uri="{BB962C8B-B14F-4D97-AF65-F5344CB8AC3E}">
        <p14:creationId xmlns:p14="http://schemas.microsoft.com/office/powerpoint/2010/main" val="398903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Edge Detection:</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1" name="Picture 10">
            <a:extLst>
              <a:ext uri="{FF2B5EF4-FFF2-40B4-BE49-F238E27FC236}">
                <a16:creationId xmlns:a16="http://schemas.microsoft.com/office/drawing/2014/main" id="{358A0171-40FD-4A75-9BA9-AB3729154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1834" y="1646281"/>
            <a:ext cx="14366357" cy="2380532"/>
          </a:xfrm>
          <a:prstGeom prst="rect">
            <a:avLst/>
          </a:prstGeom>
        </p:spPr>
      </p:pic>
    </p:spTree>
    <p:extLst>
      <p:ext uri="{BB962C8B-B14F-4D97-AF65-F5344CB8AC3E}">
        <p14:creationId xmlns:p14="http://schemas.microsoft.com/office/powerpoint/2010/main" val="326580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a:latin typeface="Public Sans"/>
                <a:ea typeface="Public Sans"/>
                <a:cs typeface="Public Sans"/>
                <a:sym typeface="Public Sans"/>
              </a:rPr>
              <a:t>Edge Detection:</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9" name="Picture 8">
            <a:extLst>
              <a:ext uri="{FF2B5EF4-FFF2-40B4-BE49-F238E27FC236}">
                <a16:creationId xmlns:a16="http://schemas.microsoft.com/office/drawing/2014/main" id="{02C32D11-5C22-4074-AEA2-16C9EA04E344}"/>
              </a:ext>
            </a:extLst>
          </p:cNvPr>
          <p:cNvPicPr>
            <a:picLocks noChangeAspect="1"/>
          </p:cNvPicPr>
          <p:nvPr/>
        </p:nvPicPr>
        <p:blipFill>
          <a:blip r:embed="rId2"/>
          <a:stretch>
            <a:fillRect/>
          </a:stretch>
        </p:blipFill>
        <p:spPr>
          <a:xfrm>
            <a:off x="5416524" y="1016317"/>
            <a:ext cx="11371288" cy="8987262"/>
          </a:xfrm>
          <a:prstGeom prst="rect">
            <a:avLst/>
          </a:prstGeom>
        </p:spPr>
      </p:pic>
    </p:spTree>
    <p:extLst>
      <p:ext uri="{BB962C8B-B14F-4D97-AF65-F5344CB8AC3E}">
        <p14:creationId xmlns:p14="http://schemas.microsoft.com/office/powerpoint/2010/main" val="176112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fr-FR" sz="3200" b="1" dirty="0" err="1">
                <a:latin typeface="Public Sans"/>
                <a:ea typeface="Public Sans"/>
                <a:cs typeface="Public Sans"/>
                <a:sym typeface="Public Sans"/>
              </a:rPr>
              <a:t>Tăng</a:t>
            </a:r>
            <a:r>
              <a:rPr lang="fr-FR" sz="3200" b="1" dirty="0">
                <a:latin typeface="Public Sans"/>
                <a:ea typeface="Public Sans"/>
                <a:cs typeface="Public Sans"/>
                <a:sym typeface="Public Sans"/>
              </a:rPr>
              <a:t> </a:t>
            </a:r>
            <a:r>
              <a:rPr lang="fr-FR" sz="3200" b="1" dirty="0" err="1">
                <a:latin typeface="Public Sans"/>
                <a:ea typeface="Public Sans"/>
                <a:cs typeface="Public Sans"/>
                <a:sym typeface="Public Sans"/>
              </a:rPr>
              <a:t>cường</a:t>
            </a:r>
            <a:r>
              <a:rPr lang="fr-FR" sz="3200" b="1" dirty="0">
                <a:latin typeface="Public Sans"/>
                <a:ea typeface="Public Sans"/>
                <a:cs typeface="Public Sans"/>
                <a:sym typeface="Public Sans"/>
              </a:rPr>
              <a:t> </a:t>
            </a:r>
            <a:r>
              <a:rPr lang="fr-FR" sz="3200" b="1" dirty="0" err="1">
                <a:latin typeface="Public Sans"/>
                <a:ea typeface="Public Sans"/>
                <a:cs typeface="Public Sans"/>
                <a:sym typeface="Public Sans"/>
              </a:rPr>
              <a:t>ảnh</a:t>
            </a:r>
            <a:r>
              <a:rPr lang="fr-FR" sz="3200" b="1" dirty="0">
                <a:latin typeface="Public Sans"/>
                <a:ea typeface="Public Sans"/>
                <a:cs typeface="Public Sans"/>
                <a:sym typeface="Public Sans"/>
              </a:rPr>
              <a:t> (Image </a:t>
            </a:r>
            <a:r>
              <a:rPr lang="fr-FR" sz="3200" b="1" dirty="0" err="1">
                <a:latin typeface="Public Sans"/>
                <a:ea typeface="Public Sans"/>
                <a:cs typeface="Public Sans"/>
                <a:sym typeface="Public Sans"/>
              </a:rPr>
              <a:t>Enhancement</a:t>
            </a:r>
            <a:r>
              <a:rPr lang="fr-FR"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0" name="Picture 9">
            <a:extLst>
              <a:ext uri="{FF2B5EF4-FFF2-40B4-BE49-F238E27FC236}">
                <a16:creationId xmlns:a16="http://schemas.microsoft.com/office/drawing/2014/main" id="{C25711DD-0DEA-43A1-A556-1DCFF206B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076" y="1672951"/>
            <a:ext cx="16115490" cy="8101656"/>
          </a:xfrm>
          <a:prstGeom prst="rect">
            <a:avLst/>
          </a:prstGeom>
        </p:spPr>
      </p:pic>
    </p:spTree>
    <p:extLst>
      <p:ext uri="{BB962C8B-B14F-4D97-AF65-F5344CB8AC3E}">
        <p14:creationId xmlns:p14="http://schemas.microsoft.com/office/powerpoint/2010/main" val="287683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fr-FR" sz="3200" b="1" dirty="0" err="1">
                <a:latin typeface="Public Sans"/>
                <a:ea typeface="Public Sans"/>
                <a:cs typeface="Public Sans"/>
                <a:sym typeface="Public Sans"/>
              </a:rPr>
              <a:t>Tăng</a:t>
            </a:r>
            <a:r>
              <a:rPr lang="fr-FR" sz="3200" b="1" dirty="0">
                <a:latin typeface="Public Sans"/>
                <a:ea typeface="Public Sans"/>
                <a:cs typeface="Public Sans"/>
                <a:sym typeface="Public Sans"/>
              </a:rPr>
              <a:t> </a:t>
            </a:r>
            <a:r>
              <a:rPr lang="fr-FR" sz="3200" b="1" dirty="0" err="1">
                <a:latin typeface="Public Sans"/>
                <a:ea typeface="Public Sans"/>
                <a:cs typeface="Public Sans"/>
                <a:sym typeface="Public Sans"/>
              </a:rPr>
              <a:t>cường</a:t>
            </a:r>
            <a:r>
              <a:rPr lang="fr-FR" sz="3200" b="1" dirty="0">
                <a:latin typeface="Public Sans"/>
                <a:ea typeface="Public Sans"/>
                <a:cs typeface="Public Sans"/>
                <a:sym typeface="Public Sans"/>
              </a:rPr>
              <a:t> </a:t>
            </a:r>
            <a:r>
              <a:rPr lang="fr-FR" sz="3200" b="1" dirty="0" err="1">
                <a:latin typeface="Public Sans"/>
                <a:ea typeface="Public Sans"/>
                <a:cs typeface="Public Sans"/>
                <a:sym typeface="Public Sans"/>
              </a:rPr>
              <a:t>ảnh</a:t>
            </a:r>
            <a:r>
              <a:rPr lang="fr-FR" sz="3200" b="1" dirty="0">
                <a:latin typeface="Public Sans"/>
                <a:ea typeface="Public Sans"/>
                <a:cs typeface="Public Sans"/>
                <a:sym typeface="Public Sans"/>
              </a:rPr>
              <a:t> (Image </a:t>
            </a:r>
            <a:r>
              <a:rPr lang="fr-FR" sz="3200" b="1" dirty="0" err="1">
                <a:latin typeface="Public Sans"/>
                <a:ea typeface="Public Sans"/>
                <a:cs typeface="Public Sans"/>
                <a:sym typeface="Public Sans"/>
              </a:rPr>
              <a:t>Enhancement</a:t>
            </a:r>
            <a:r>
              <a:rPr lang="fr-FR"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9" name="Picture 8">
            <a:extLst>
              <a:ext uri="{FF2B5EF4-FFF2-40B4-BE49-F238E27FC236}">
                <a16:creationId xmlns:a16="http://schemas.microsoft.com/office/drawing/2014/main" id="{444B12D9-8849-41AC-BCB9-0EAF4CA44603}"/>
              </a:ext>
            </a:extLst>
          </p:cNvPr>
          <p:cNvPicPr>
            <a:picLocks noChangeAspect="1"/>
          </p:cNvPicPr>
          <p:nvPr/>
        </p:nvPicPr>
        <p:blipFill>
          <a:blip r:embed="rId2"/>
          <a:stretch>
            <a:fillRect/>
          </a:stretch>
        </p:blipFill>
        <p:spPr>
          <a:xfrm>
            <a:off x="4539443" y="1543449"/>
            <a:ext cx="9209113" cy="8584178"/>
          </a:xfrm>
          <a:prstGeom prst="rect">
            <a:avLst/>
          </a:prstGeom>
        </p:spPr>
      </p:pic>
    </p:spTree>
    <p:extLst>
      <p:ext uri="{BB962C8B-B14F-4D97-AF65-F5344CB8AC3E}">
        <p14:creationId xmlns:p14="http://schemas.microsoft.com/office/powerpoint/2010/main" val="259308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trong</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xử</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lý</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ảnh</a:t>
            </a:r>
            <a:r>
              <a:rPr lang="en-US" sz="3200" b="1" dirty="0">
                <a:latin typeface="Public Sans"/>
                <a:ea typeface="Public Sans"/>
                <a:cs typeface="Public Sans"/>
                <a:sym typeface="Public Sans"/>
              </a:rPr>
              <a:t> y </a:t>
            </a:r>
            <a:r>
              <a:rPr lang="en-US" sz="3200" b="1" dirty="0" err="1">
                <a:latin typeface="Public Sans"/>
                <a:ea typeface="Public Sans"/>
                <a:cs typeface="Public Sans"/>
                <a:sym typeface="Public Sans"/>
              </a:rPr>
              <a:t>tế</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0" name="Picture 9">
            <a:extLst>
              <a:ext uri="{FF2B5EF4-FFF2-40B4-BE49-F238E27FC236}">
                <a16:creationId xmlns:a16="http://schemas.microsoft.com/office/drawing/2014/main" id="{D221BA12-33C8-418B-9851-3ABA04511618}"/>
              </a:ext>
            </a:extLst>
          </p:cNvPr>
          <p:cNvPicPr>
            <a:picLocks noChangeAspect="1"/>
          </p:cNvPicPr>
          <p:nvPr/>
        </p:nvPicPr>
        <p:blipFill>
          <a:blip r:embed="rId2"/>
          <a:stretch>
            <a:fillRect/>
          </a:stretch>
        </p:blipFill>
        <p:spPr>
          <a:xfrm>
            <a:off x="1568858" y="1714500"/>
            <a:ext cx="16185742" cy="8477307"/>
          </a:xfrm>
          <a:prstGeom prst="rect">
            <a:avLst/>
          </a:prstGeom>
        </p:spPr>
      </p:pic>
    </p:spTree>
    <p:extLst>
      <p:ext uri="{BB962C8B-B14F-4D97-AF65-F5344CB8AC3E}">
        <p14:creationId xmlns:p14="http://schemas.microsoft.com/office/powerpoint/2010/main" val="74364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err="1">
                <a:latin typeface="Public Sans"/>
                <a:ea typeface="Public Sans"/>
                <a:cs typeface="Public Sans"/>
                <a:sym typeface="Public Sans"/>
              </a:rPr>
              <a:t>Bộ</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lọc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trong</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xử</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lý</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ảnh</a:t>
            </a:r>
            <a:r>
              <a:rPr lang="en-US" sz="3200" b="1" dirty="0">
                <a:latin typeface="Public Sans"/>
                <a:ea typeface="Public Sans"/>
                <a:cs typeface="Public Sans"/>
                <a:sym typeface="Public Sans"/>
              </a:rPr>
              <a:t> y </a:t>
            </a:r>
            <a:r>
              <a:rPr lang="en-US" sz="3200" b="1" dirty="0" err="1">
                <a:latin typeface="Public Sans"/>
                <a:ea typeface="Public Sans"/>
                <a:cs typeface="Public Sans"/>
                <a:sym typeface="Public Sans"/>
              </a:rPr>
              <a:t>tế</a:t>
            </a:r>
            <a:r>
              <a:rPr lang="en-US" sz="3200" b="1" dirty="0">
                <a:latin typeface="Public Sans"/>
                <a:ea typeface="Public Sans"/>
                <a:cs typeface="Public Sans"/>
                <a:sym typeface="Public Sans"/>
              </a:rPr>
              <a:t>:</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9" name="Picture 8">
            <a:extLst>
              <a:ext uri="{FF2B5EF4-FFF2-40B4-BE49-F238E27FC236}">
                <a16:creationId xmlns:a16="http://schemas.microsoft.com/office/drawing/2014/main" id="{150EBED0-B39D-434E-B46F-66FA9221E091}"/>
              </a:ext>
            </a:extLst>
          </p:cNvPr>
          <p:cNvPicPr>
            <a:picLocks noChangeAspect="1"/>
          </p:cNvPicPr>
          <p:nvPr/>
        </p:nvPicPr>
        <p:blipFill>
          <a:blip r:embed="rId2"/>
          <a:stretch>
            <a:fillRect/>
          </a:stretch>
        </p:blipFill>
        <p:spPr>
          <a:xfrm>
            <a:off x="2792311" y="1630423"/>
            <a:ext cx="12703378" cy="8466077"/>
          </a:xfrm>
          <a:prstGeom prst="rect">
            <a:avLst/>
          </a:prstGeom>
        </p:spPr>
      </p:pic>
    </p:spTree>
    <p:extLst>
      <p:ext uri="{BB962C8B-B14F-4D97-AF65-F5344CB8AC3E}">
        <p14:creationId xmlns:p14="http://schemas.microsoft.com/office/powerpoint/2010/main" val="89636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60322" y="1028700"/>
            <a:ext cx="5136688" cy="9525"/>
          </a:xfrm>
          <a:prstGeom prst="rect">
            <a:avLst/>
          </a:prstGeom>
          <a:solidFill>
            <a:srgbClr val="FFFFFF">
              <a:alpha val="19608"/>
            </a:srgbClr>
          </a:solidFill>
        </p:spPr>
      </p:sp>
      <p:sp>
        <p:nvSpPr>
          <p:cNvPr id="3" name="AutoShape 3"/>
          <p:cNvSpPr/>
          <p:nvPr/>
        </p:nvSpPr>
        <p:spPr>
          <a:xfrm>
            <a:off x="-260322" y="1028700"/>
            <a:ext cx="5136688" cy="9525"/>
          </a:xfrm>
          <a:prstGeom prst="rect">
            <a:avLst/>
          </a:prstGeom>
          <a:solidFill>
            <a:srgbClr val="FFFFFF">
              <a:alpha val="19608"/>
            </a:srgbClr>
          </a:solidFill>
        </p:spPr>
      </p:sp>
      <p:sp>
        <p:nvSpPr>
          <p:cNvPr id="4" name="AutoShape 4"/>
          <p:cNvSpPr/>
          <p:nvPr/>
        </p:nvSpPr>
        <p:spPr>
          <a:xfrm>
            <a:off x="-260322" y="9239250"/>
            <a:ext cx="5136688" cy="9525"/>
          </a:xfrm>
          <a:prstGeom prst="rect">
            <a:avLst/>
          </a:prstGeom>
          <a:solidFill>
            <a:srgbClr val="FFFFFF">
              <a:alpha val="19608"/>
            </a:srgbClr>
          </a:solidFill>
        </p:spPr>
      </p:sp>
      <p:sp>
        <p:nvSpPr>
          <p:cNvPr id="5" name="AutoShape 5"/>
          <p:cNvSpPr/>
          <p:nvPr/>
        </p:nvSpPr>
        <p:spPr>
          <a:xfrm>
            <a:off x="-261833" y="-221551"/>
            <a:ext cx="1290533" cy="10807644"/>
          </a:xfrm>
          <a:prstGeom prst="rect">
            <a:avLst/>
          </a:prstGeom>
          <a:solidFill>
            <a:srgbClr val="202020"/>
          </a:solidFill>
        </p:spPr>
      </p:sp>
      <p:grpSp>
        <p:nvGrpSpPr>
          <p:cNvPr id="6" name="Group 6"/>
          <p:cNvGrpSpPr/>
          <p:nvPr/>
        </p:nvGrpSpPr>
        <p:grpSpPr>
          <a:xfrm>
            <a:off x="254513" y="504547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13" name="TextBox 13"/>
          <p:cNvSpPr txBox="1"/>
          <p:nvPr/>
        </p:nvSpPr>
        <p:spPr>
          <a:xfrm>
            <a:off x="1308507" y="303885"/>
            <a:ext cx="954175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000000"/>
                </a:solidFill>
                <a:effectLst/>
                <a:uLnTx/>
                <a:uFillTx/>
                <a:latin typeface="Public Sans Bold"/>
                <a:ea typeface="Public Sans Bold"/>
                <a:cs typeface="Public Sans Bold"/>
                <a:sym typeface="Public Sans Bold"/>
              </a:rPr>
              <a:t>5. CÀI ĐẶT &amp; MINH HOẠ &amp; ĐÁNH GIÁ</a:t>
            </a:r>
          </a:p>
        </p:txBody>
      </p:sp>
      <p:sp>
        <p:nvSpPr>
          <p:cNvPr id="14" name="TextBox 14"/>
          <p:cNvSpPr txBox="1"/>
          <p:nvPr/>
        </p:nvSpPr>
        <p:spPr>
          <a:xfrm>
            <a:off x="1838531" y="1016317"/>
            <a:ext cx="12264043" cy="527132"/>
          </a:xfrm>
          <a:prstGeom prst="rect">
            <a:avLst/>
          </a:prstGeom>
        </p:spPr>
        <p:txBody>
          <a:bodyPr lIns="0" tIns="0" rIns="0" bIns="0" rtlCol="0" anchor="t">
            <a:spAutoFit/>
          </a:bodyPr>
          <a:lstStyle/>
          <a:p>
            <a:pPr lvl="0">
              <a:lnSpc>
                <a:spcPts val="4479"/>
              </a:lnSpc>
              <a:spcBef>
                <a:spcPct val="0"/>
              </a:spcBef>
            </a:pPr>
            <a:r>
              <a:rPr lang="en-US" sz="3200" b="1" dirty="0" err="1">
                <a:latin typeface="Public Sans"/>
                <a:ea typeface="Public Sans"/>
                <a:cs typeface="Public Sans"/>
                <a:sym typeface="Public Sans"/>
              </a:rPr>
              <a:t>Ứng</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dụng</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thực</a:t>
            </a:r>
            <a:r>
              <a:rPr lang="en-US" sz="3200" b="1" dirty="0">
                <a:latin typeface="Public Sans"/>
                <a:ea typeface="Public Sans"/>
                <a:cs typeface="Public Sans"/>
                <a:sym typeface="Public Sans"/>
              </a:rPr>
              <a:t> </a:t>
            </a:r>
            <a:r>
              <a:rPr lang="en-US" sz="3200" b="1" dirty="0" err="1">
                <a:latin typeface="Public Sans"/>
                <a:ea typeface="Public Sans"/>
                <a:cs typeface="Public Sans"/>
                <a:sym typeface="Public Sans"/>
              </a:rPr>
              <a:t>tế</a:t>
            </a:r>
            <a:r>
              <a:rPr lang="en-US" sz="3200" b="1" dirty="0">
                <a:latin typeface="Public Sans"/>
                <a:ea typeface="Public Sans"/>
                <a:cs typeface="Public Sans"/>
                <a:sym typeface="Public Sans"/>
              </a:rPr>
              <a:t>: Mini Photo Editor:</a:t>
            </a:r>
            <a:endParaRPr kumimoji="0" lang="en-US" sz="3199" b="1" i="0" u="none" strike="noStrike" kern="1200" cap="none" spc="0" normalizeH="0" baseline="0" noProof="0" dirty="0">
              <a:ln>
                <a:noFill/>
              </a:ln>
              <a:effectLst/>
              <a:uLnTx/>
              <a:uFillTx/>
              <a:latin typeface="Public Sans Bold"/>
              <a:ea typeface="Public Sans Bold"/>
              <a:cs typeface="Public Sans Bold"/>
              <a:sym typeface="Public Sans Bold"/>
            </a:endParaRPr>
          </a:p>
        </p:txBody>
      </p:sp>
      <p:pic>
        <p:nvPicPr>
          <p:cNvPr id="10" name="Picture 9">
            <a:extLst>
              <a:ext uri="{FF2B5EF4-FFF2-40B4-BE49-F238E27FC236}">
                <a16:creationId xmlns:a16="http://schemas.microsoft.com/office/drawing/2014/main" id="{9D5DE1DF-5FDA-488B-BD28-9F87F29A1C31}"/>
              </a:ext>
            </a:extLst>
          </p:cNvPr>
          <p:cNvPicPr>
            <a:picLocks noChangeAspect="1"/>
          </p:cNvPicPr>
          <p:nvPr/>
        </p:nvPicPr>
        <p:blipFill>
          <a:blip r:embed="rId2"/>
          <a:stretch>
            <a:fillRect/>
          </a:stretch>
        </p:blipFill>
        <p:spPr>
          <a:xfrm>
            <a:off x="3352800" y="1638300"/>
            <a:ext cx="12611100" cy="8188369"/>
          </a:xfrm>
          <a:prstGeom prst="rect">
            <a:avLst/>
          </a:prstGeom>
        </p:spPr>
      </p:pic>
    </p:spTree>
    <p:extLst>
      <p:ext uri="{BB962C8B-B14F-4D97-AF65-F5344CB8AC3E}">
        <p14:creationId xmlns:p14="http://schemas.microsoft.com/office/powerpoint/2010/main" val="350985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a:off x="-190034" y="9258300"/>
            <a:ext cx="18910550" cy="1028700"/>
          </a:xfrm>
          <a:prstGeom prst="rect">
            <a:avLst/>
          </a:prstGeom>
          <a:solidFill>
            <a:srgbClr val="FFFFFF"/>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000000"/>
            </a:solidFill>
          </p:spPr>
        </p:sp>
      </p:grpSp>
      <p:sp>
        <p:nvSpPr>
          <p:cNvPr id="5" name="TextBox 5"/>
          <p:cNvSpPr txBox="1"/>
          <p:nvPr/>
        </p:nvSpPr>
        <p:spPr>
          <a:xfrm>
            <a:off x="2057400" y="1809574"/>
            <a:ext cx="13544482" cy="461665"/>
          </a:xfrm>
          <a:prstGeom prst="rect">
            <a:avLst/>
          </a:prstGeom>
        </p:spPr>
        <p:txBody>
          <a:bodyPr lIns="0" tIns="0" rIns="0" bIns="0" rtlCol="0" anchor="t">
            <a:spAutoFit/>
          </a:bodyPr>
          <a:lstStyle/>
          <a:p>
            <a:pPr marL="323850" lvl="1">
              <a:lnSpc>
                <a:spcPts val="3600"/>
              </a:lnSpc>
            </a:pPr>
            <a:r>
              <a:rPr lang="en-US" sz="3000" b="1" dirty="0">
                <a:solidFill>
                  <a:srgbClr val="FFFFFF"/>
                </a:solidFill>
                <a:latin typeface="Public Sans"/>
                <a:ea typeface="Public Sans"/>
                <a:cs typeface="Public Sans"/>
                <a:sym typeface="Public Sans"/>
              </a:rPr>
              <a:t>- So </a:t>
            </a:r>
            <a:r>
              <a:rPr lang="en-US" sz="3000" b="1" dirty="0" err="1">
                <a:solidFill>
                  <a:srgbClr val="FFFFFF"/>
                </a:solidFill>
                <a:latin typeface="Public Sans"/>
                <a:ea typeface="Public Sans"/>
                <a:cs typeface="Public Sans"/>
                <a:sym typeface="Public Sans"/>
              </a:rPr>
              <a:t>sánh</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và</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phân</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tích</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các</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bộ</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lọc</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làm</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mờ</a:t>
            </a:r>
            <a:r>
              <a:rPr lang="en-US" sz="3000" b="1" dirty="0">
                <a:solidFill>
                  <a:srgbClr val="FFFFFF"/>
                </a:solidFill>
                <a:latin typeface="Public Sans"/>
                <a:ea typeface="Public Sans"/>
                <a:cs typeface="Public Sans"/>
                <a:sym typeface="Public Sans"/>
              </a:rPr>
              <a:t>:</a:t>
            </a:r>
          </a:p>
        </p:txBody>
      </p:sp>
      <p:sp>
        <p:nvSpPr>
          <p:cNvPr id="6" name="TextBox 6"/>
          <p:cNvSpPr txBox="1"/>
          <p:nvPr/>
        </p:nvSpPr>
        <p:spPr>
          <a:xfrm>
            <a:off x="2924175" y="2441975"/>
            <a:ext cx="14144625" cy="1351973"/>
          </a:xfrm>
          <a:prstGeom prst="rect">
            <a:avLst/>
          </a:prstGeom>
        </p:spPr>
        <p:txBody>
          <a:bodyPr wrap="square" lIns="0" tIns="0" rIns="0" bIns="0" rtlCol="0" anchor="t">
            <a:spAutoFit/>
          </a:bodyPr>
          <a:lstStyle/>
          <a:p>
            <a:pPr lvl="0" algn="just">
              <a:lnSpc>
                <a:spcPts val="3639"/>
              </a:lnSpc>
              <a:spcBef>
                <a:spcPct val="0"/>
              </a:spcBef>
            </a:pPr>
            <a:r>
              <a:rPr lang="en-US" sz="2800" dirty="0">
                <a:solidFill>
                  <a:schemeClr val="bg1"/>
                </a:solidFill>
                <a:latin typeface="Public Sans" panose="020B0604020202020204" charset="0"/>
              </a:rPr>
              <a:t>Đ</a:t>
            </a:r>
            <a:r>
              <a:rPr lang="vi-VN" sz="2800" dirty="0">
                <a:solidFill>
                  <a:schemeClr val="bg1"/>
                </a:solidFill>
                <a:latin typeface="Public Sans" panose="020B0604020202020204" charset="0"/>
              </a:rPr>
              <a:t>ã cài đặt và thử nghiệm thành công các bộ lọc làm mờ cơ bản, qua đó phân tích và so sánh được hiệu quả khử nhiễu của chúng trên các loại nhiễu khác nhau (Gaussian, Salt &amp; Pepper) thông qua các chỉ số định lượng PSNR và SSIM.</a:t>
            </a:r>
            <a:endParaRPr lang="en-US" sz="2599" dirty="0">
              <a:solidFill>
                <a:schemeClr val="bg1"/>
              </a:solidFill>
              <a:latin typeface="Public Sans" panose="020B0604020202020204" charset="0"/>
              <a:ea typeface="Public Sans"/>
              <a:cs typeface="Public Sans"/>
              <a:sym typeface="Public Sans"/>
            </a:endParaRPr>
          </a:p>
        </p:txBody>
      </p:sp>
      <p:sp>
        <p:nvSpPr>
          <p:cNvPr id="9" name="TextBox 9"/>
          <p:cNvSpPr txBox="1"/>
          <p:nvPr/>
        </p:nvSpPr>
        <p:spPr>
          <a:xfrm>
            <a:off x="685800" y="495300"/>
            <a:ext cx="7673483" cy="609600"/>
          </a:xfrm>
          <a:prstGeom prst="rect">
            <a:avLst/>
          </a:prstGeom>
        </p:spPr>
        <p:txBody>
          <a:bodyPr lIns="0" tIns="0" rIns="0" bIns="0" rtlCol="0" anchor="t">
            <a:spAutoFit/>
          </a:bodyPr>
          <a:lstStyle/>
          <a:p>
            <a:pPr algn="l">
              <a:lnSpc>
                <a:spcPts val="4830"/>
              </a:lnSpc>
            </a:pPr>
            <a:r>
              <a:rPr lang="en-US" sz="4025" b="1" dirty="0">
                <a:solidFill>
                  <a:srgbClr val="FFFFFF"/>
                </a:solidFill>
                <a:latin typeface="Public Sans Bold"/>
                <a:ea typeface="Public Sans Bold"/>
                <a:cs typeface="Public Sans Bold"/>
                <a:sym typeface="Public Sans Bold"/>
              </a:rPr>
              <a:t>6. KẾT LUẬN &amp; ĐỀ XUẤT</a:t>
            </a:r>
          </a:p>
        </p:txBody>
      </p:sp>
      <p:sp>
        <p:nvSpPr>
          <p:cNvPr id="10" name="TextBox 5">
            <a:extLst>
              <a:ext uri="{FF2B5EF4-FFF2-40B4-BE49-F238E27FC236}">
                <a16:creationId xmlns:a16="http://schemas.microsoft.com/office/drawing/2014/main" id="{903CED1A-3F04-4345-81FB-8818ADF0AB0A}"/>
              </a:ext>
            </a:extLst>
          </p:cNvPr>
          <p:cNvSpPr txBox="1"/>
          <p:nvPr/>
        </p:nvSpPr>
        <p:spPr>
          <a:xfrm>
            <a:off x="1676400" y="1243192"/>
            <a:ext cx="2438400" cy="538609"/>
          </a:xfrm>
          <a:prstGeom prst="rect">
            <a:avLst/>
          </a:prstGeom>
        </p:spPr>
        <p:txBody>
          <a:bodyPr wrap="square" lIns="0" tIns="0" rIns="0" bIns="0" rtlCol="0" anchor="t">
            <a:spAutoFit/>
          </a:bodyPr>
          <a:lstStyle/>
          <a:p>
            <a:pPr marL="0" lvl="0" indent="0" algn="l">
              <a:lnSpc>
                <a:spcPts val="4199"/>
              </a:lnSpc>
              <a:spcBef>
                <a:spcPct val="0"/>
              </a:spcBef>
            </a:pPr>
            <a:r>
              <a:rPr lang="en-US" sz="3600" b="1" dirty="0" err="1">
                <a:solidFill>
                  <a:srgbClr val="FFFFFF"/>
                </a:solidFill>
                <a:latin typeface="Public Sans Bold"/>
                <a:ea typeface="Public Sans Bold"/>
                <a:cs typeface="Public Sans Bold"/>
                <a:sym typeface="Public Sans Bold"/>
              </a:rPr>
              <a:t>Kết</a:t>
            </a:r>
            <a:r>
              <a:rPr lang="en-US" sz="3600" b="1" dirty="0">
                <a:solidFill>
                  <a:srgbClr val="FFFFFF"/>
                </a:solidFill>
                <a:latin typeface="Public Sans Bold"/>
                <a:ea typeface="Public Sans Bold"/>
                <a:cs typeface="Public Sans Bold"/>
                <a:sym typeface="Public Sans Bold"/>
              </a:rPr>
              <a:t> </a:t>
            </a:r>
            <a:r>
              <a:rPr lang="en-US" sz="3600" b="1" dirty="0" err="1">
                <a:solidFill>
                  <a:srgbClr val="FFFFFF"/>
                </a:solidFill>
                <a:latin typeface="Public Sans Bold"/>
                <a:ea typeface="Public Sans Bold"/>
                <a:cs typeface="Public Sans Bold"/>
                <a:sym typeface="Public Sans Bold"/>
              </a:rPr>
              <a:t>Luận</a:t>
            </a:r>
            <a:r>
              <a:rPr lang="en-US" sz="3600" b="1" dirty="0">
                <a:solidFill>
                  <a:srgbClr val="FFFFFF"/>
                </a:solidFill>
                <a:latin typeface="Public Sans Bold"/>
                <a:ea typeface="Public Sans Bold"/>
                <a:cs typeface="Public Sans Bold"/>
                <a:sym typeface="Public Sans Bold"/>
              </a:rPr>
              <a:t>:</a:t>
            </a:r>
          </a:p>
        </p:txBody>
      </p:sp>
      <p:sp>
        <p:nvSpPr>
          <p:cNvPr id="11" name="TextBox 5">
            <a:extLst>
              <a:ext uri="{FF2B5EF4-FFF2-40B4-BE49-F238E27FC236}">
                <a16:creationId xmlns:a16="http://schemas.microsoft.com/office/drawing/2014/main" id="{6C34A656-9EC4-42A3-8253-8A38A1D018B3}"/>
              </a:ext>
            </a:extLst>
          </p:cNvPr>
          <p:cNvSpPr txBox="1"/>
          <p:nvPr/>
        </p:nvSpPr>
        <p:spPr>
          <a:xfrm>
            <a:off x="2057400" y="4036925"/>
            <a:ext cx="13544482" cy="461665"/>
          </a:xfrm>
          <a:prstGeom prst="rect">
            <a:avLst/>
          </a:prstGeom>
        </p:spPr>
        <p:txBody>
          <a:bodyPr lIns="0" tIns="0" rIns="0" bIns="0" rtlCol="0" anchor="t">
            <a:spAutoFit/>
          </a:bodyPr>
          <a:lstStyle/>
          <a:p>
            <a:pPr marL="323850" lvl="1">
              <a:lnSpc>
                <a:spcPts val="3600"/>
              </a:lnSpc>
            </a:pPr>
            <a:r>
              <a:rPr lang="en-US" sz="3000" b="1" dirty="0">
                <a:solidFill>
                  <a:srgbClr val="FFFFFF"/>
                </a:solidFill>
                <a:latin typeface="Public Sans"/>
                <a:ea typeface="Public Sans"/>
                <a:cs typeface="Public Sans"/>
                <a:sym typeface="Public Sans"/>
              </a:rPr>
              <a:t>- Edge Detection:</a:t>
            </a:r>
          </a:p>
        </p:txBody>
      </p:sp>
      <p:sp>
        <p:nvSpPr>
          <p:cNvPr id="12" name="TextBox 6">
            <a:extLst>
              <a:ext uri="{FF2B5EF4-FFF2-40B4-BE49-F238E27FC236}">
                <a16:creationId xmlns:a16="http://schemas.microsoft.com/office/drawing/2014/main" id="{C5422BE5-1490-4B4C-A6D4-1623B4A35B25}"/>
              </a:ext>
            </a:extLst>
          </p:cNvPr>
          <p:cNvSpPr txBox="1"/>
          <p:nvPr/>
        </p:nvSpPr>
        <p:spPr>
          <a:xfrm>
            <a:off x="2924175" y="4669326"/>
            <a:ext cx="14144625" cy="1351973"/>
          </a:xfrm>
          <a:prstGeom prst="rect">
            <a:avLst/>
          </a:prstGeom>
        </p:spPr>
        <p:txBody>
          <a:bodyPr wrap="square" lIns="0" tIns="0" rIns="0" bIns="0" rtlCol="0" anchor="t">
            <a:spAutoFit/>
          </a:bodyPr>
          <a:lstStyle/>
          <a:p>
            <a:pPr lvl="0" algn="just">
              <a:lnSpc>
                <a:spcPts val="3639"/>
              </a:lnSpc>
              <a:spcBef>
                <a:spcPct val="0"/>
              </a:spcBef>
            </a:pPr>
            <a:r>
              <a:rPr lang="vi-VN" sz="2800" dirty="0">
                <a:solidFill>
                  <a:schemeClr val="bg1"/>
                </a:solidFill>
                <a:latin typeface="Public Sans" panose="020B0604020202020204" charset="0"/>
              </a:rPr>
              <a:t>Đã nắm được nguyên lý và ứng dụng của các bộ lọc phát hiện cạnh (Sobel, Laplacian) và tăng cường ảnh (Sharpening, Histogram Equalization), là nền tảng cho các bài toán xử lý ảnh phức tạp hơn.</a:t>
            </a:r>
            <a:endParaRPr lang="en-US" sz="2599" dirty="0">
              <a:solidFill>
                <a:schemeClr val="bg1"/>
              </a:solidFill>
              <a:latin typeface="Public Sans" panose="020B0604020202020204" charset="0"/>
              <a:ea typeface="Public Sans"/>
              <a:cs typeface="Public Sans"/>
              <a:sym typeface="Public Sans"/>
            </a:endParaRPr>
          </a:p>
        </p:txBody>
      </p:sp>
      <p:sp>
        <p:nvSpPr>
          <p:cNvPr id="13" name="TextBox 5">
            <a:extLst>
              <a:ext uri="{FF2B5EF4-FFF2-40B4-BE49-F238E27FC236}">
                <a16:creationId xmlns:a16="http://schemas.microsoft.com/office/drawing/2014/main" id="{D439A4F1-0CEC-46BD-B145-14F5A952236E}"/>
              </a:ext>
            </a:extLst>
          </p:cNvPr>
          <p:cNvSpPr txBox="1"/>
          <p:nvPr/>
        </p:nvSpPr>
        <p:spPr>
          <a:xfrm>
            <a:off x="2057400" y="6207126"/>
            <a:ext cx="13544482" cy="461665"/>
          </a:xfrm>
          <a:prstGeom prst="rect">
            <a:avLst/>
          </a:prstGeom>
        </p:spPr>
        <p:txBody>
          <a:bodyPr lIns="0" tIns="0" rIns="0" bIns="0" rtlCol="0" anchor="t">
            <a:spAutoFit/>
          </a:bodyPr>
          <a:lstStyle/>
          <a:p>
            <a:pPr marL="323850" lvl="1">
              <a:lnSpc>
                <a:spcPts val="3600"/>
              </a:lnSpc>
            </a:pPr>
            <a:r>
              <a:rPr lang="en-US" sz="3000" b="1" dirty="0">
                <a:solidFill>
                  <a:srgbClr val="FFFFFF"/>
                </a:solidFill>
                <a:latin typeface="Public Sans"/>
                <a:ea typeface="Public Sans"/>
                <a:cs typeface="Public Sans"/>
                <a:sym typeface="Public Sans"/>
              </a:rPr>
              <a:t>- </a:t>
            </a:r>
            <a:r>
              <a:rPr lang="fr-FR" sz="3000" b="1" dirty="0" err="1">
                <a:solidFill>
                  <a:srgbClr val="FFFFFF"/>
                </a:solidFill>
                <a:latin typeface="Public Sans"/>
                <a:ea typeface="Public Sans"/>
                <a:cs typeface="Public Sans"/>
                <a:sym typeface="Public Sans"/>
              </a:rPr>
              <a:t>Tăng</a:t>
            </a:r>
            <a:r>
              <a:rPr lang="fr-FR" sz="3000" b="1" dirty="0">
                <a:solidFill>
                  <a:srgbClr val="FFFFFF"/>
                </a:solidFill>
                <a:latin typeface="Public Sans"/>
                <a:ea typeface="Public Sans"/>
                <a:cs typeface="Public Sans"/>
                <a:sym typeface="Public Sans"/>
              </a:rPr>
              <a:t> </a:t>
            </a:r>
            <a:r>
              <a:rPr lang="fr-FR" sz="3000" b="1" dirty="0" err="1">
                <a:solidFill>
                  <a:srgbClr val="FFFFFF"/>
                </a:solidFill>
                <a:latin typeface="Public Sans"/>
                <a:ea typeface="Public Sans"/>
                <a:cs typeface="Public Sans"/>
                <a:sym typeface="Public Sans"/>
              </a:rPr>
              <a:t>cường</a:t>
            </a:r>
            <a:r>
              <a:rPr lang="fr-FR" sz="3000" b="1" dirty="0">
                <a:solidFill>
                  <a:srgbClr val="FFFFFF"/>
                </a:solidFill>
                <a:latin typeface="Public Sans"/>
                <a:ea typeface="Public Sans"/>
                <a:cs typeface="Public Sans"/>
                <a:sym typeface="Public Sans"/>
              </a:rPr>
              <a:t> </a:t>
            </a:r>
            <a:r>
              <a:rPr lang="fr-FR" sz="3000" b="1" dirty="0" err="1">
                <a:solidFill>
                  <a:srgbClr val="FFFFFF"/>
                </a:solidFill>
                <a:latin typeface="Public Sans"/>
                <a:ea typeface="Public Sans"/>
                <a:cs typeface="Public Sans"/>
                <a:sym typeface="Public Sans"/>
              </a:rPr>
              <a:t>ảnh</a:t>
            </a:r>
            <a:r>
              <a:rPr lang="fr-FR" sz="3000" b="1" dirty="0">
                <a:solidFill>
                  <a:srgbClr val="FFFFFF"/>
                </a:solidFill>
                <a:latin typeface="Public Sans"/>
                <a:ea typeface="Public Sans"/>
                <a:cs typeface="Public Sans"/>
                <a:sym typeface="Public Sans"/>
              </a:rPr>
              <a:t> (Image </a:t>
            </a:r>
            <a:r>
              <a:rPr lang="fr-FR" sz="3000" b="1" dirty="0" err="1">
                <a:solidFill>
                  <a:srgbClr val="FFFFFF"/>
                </a:solidFill>
                <a:latin typeface="Public Sans"/>
                <a:ea typeface="Public Sans"/>
                <a:cs typeface="Public Sans"/>
                <a:sym typeface="Public Sans"/>
              </a:rPr>
              <a:t>Enhancement</a:t>
            </a:r>
            <a:r>
              <a:rPr lang="fr-FR" sz="3000" b="1" dirty="0">
                <a:solidFill>
                  <a:srgbClr val="FFFFFF"/>
                </a:solidFill>
                <a:latin typeface="Public Sans"/>
                <a:ea typeface="Public Sans"/>
                <a:cs typeface="Public Sans"/>
                <a:sym typeface="Public Sans"/>
              </a:rPr>
              <a:t>) </a:t>
            </a:r>
            <a:r>
              <a:rPr lang="en-US" sz="3000" b="1" dirty="0">
                <a:solidFill>
                  <a:srgbClr val="FFFFFF"/>
                </a:solidFill>
                <a:latin typeface="Public Sans"/>
                <a:ea typeface="Public Sans"/>
                <a:cs typeface="Public Sans"/>
                <a:sym typeface="Public Sans"/>
              </a:rPr>
              <a:t>:</a:t>
            </a:r>
          </a:p>
        </p:txBody>
      </p:sp>
      <p:sp>
        <p:nvSpPr>
          <p:cNvPr id="14" name="TextBox 6">
            <a:extLst>
              <a:ext uri="{FF2B5EF4-FFF2-40B4-BE49-F238E27FC236}">
                <a16:creationId xmlns:a16="http://schemas.microsoft.com/office/drawing/2014/main" id="{92275E3E-64B2-4921-8B40-23485BF5EE12}"/>
              </a:ext>
            </a:extLst>
          </p:cNvPr>
          <p:cNvSpPr txBox="1"/>
          <p:nvPr/>
        </p:nvSpPr>
        <p:spPr>
          <a:xfrm>
            <a:off x="2924175" y="6839527"/>
            <a:ext cx="14144625" cy="1351973"/>
          </a:xfrm>
          <a:prstGeom prst="rect">
            <a:avLst/>
          </a:prstGeom>
        </p:spPr>
        <p:txBody>
          <a:bodyPr wrap="square" lIns="0" tIns="0" rIns="0" bIns="0" rtlCol="0" anchor="t">
            <a:spAutoFit/>
          </a:bodyPr>
          <a:lstStyle/>
          <a:p>
            <a:pPr lvl="0" algn="just">
              <a:lnSpc>
                <a:spcPts val="3639"/>
              </a:lnSpc>
              <a:spcBef>
                <a:spcPct val="0"/>
              </a:spcBef>
            </a:pPr>
            <a:r>
              <a:rPr lang="vi-VN" sz="2800" dirty="0">
                <a:solidFill>
                  <a:schemeClr val="bg1"/>
                </a:solidFill>
                <a:latin typeface="Public Sans" panose="020B0604020202020204" charset="0"/>
              </a:rPr>
              <a:t>Thông qua việc trực quan hóa kết quả bằng biểu đồ lược đồ xám (histogram), cho thấy sự hiểu biết sâu hơn về tác động của từng bộ lọc lên cấu trúc và sự phân bố điểm ảnh của ảnh.</a:t>
            </a:r>
            <a:endParaRPr lang="en-US" sz="2599" dirty="0">
              <a:solidFill>
                <a:schemeClr val="bg1"/>
              </a:solidFill>
              <a:latin typeface="Public Sans" panose="020B0604020202020204" charset="0"/>
              <a:ea typeface="Public Sans"/>
              <a:cs typeface="Public Sans"/>
              <a:sym typeface="Public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randombar(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randombar(horizontal)">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2"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13" name="AutoShape 2">
            <a:extLst>
              <a:ext uri="{FF2B5EF4-FFF2-40B4-BE49-F238E27FC236}">
                <a16:creationId xmlns:a16="http://schemas.microsoft.com/office/drawing/2014/main" id="{7333018A-EBFE-4317-BF24-72C64229C534}"/>
              </a:ext>
            </a:extLst>
          </p:cNvPr>
          <p:cNvSpPr/>
          <p:nvPr/>
        </p:nvSpPr>
        <p:spPr>
          <a:xfrm>
            <a:off x="-281974" y="9258300"/>
            <a:ext cx="19260397" cy="1166707"/>
          </a:xfrm>
          <a:prstGeom prst="rect">
            <a:avLst/>
          </a:prstGeom>
          <a:solidFill>
            <a:schemeClr val="bg1"/>
          </a:solidFill>
        </p:spPr>
        <p:txBody>
          <a:bodyPr/>
          <a:lstStyle/>
          <a:p>
            <a:endParaRPr lang="en-US" dirty="0"/>
          </a:p>
        </p:txBody>
      </p:sp>
      <p:sp>
        <p:nvSpPr>
          <p:cNvPr id="2" name="TextBox 2"/>
          <p:cNvSpPr txBox="1"/>
          <p:nvPr/>
        </p:nvSpPr>
        <p:spPr>
          <a:xfrm>
            <a:off x="762000" y="533400"/>
            <a:ext cx="8397689" cy="876300"/>
          </a:xfrm>
          <a:prstGeom prst="rect">
            <a:avLst/>
          </a:prstGeom>
        </p:spPr>
        <p:txBody>
          <a:bodyPr lIns="0" tIns="0" rIns="0" bIns="0" rtlCol="0" anchor="t">
            <a:spAutoFit/>
          </a:bodyPr>
          <a:lstStyle/>
          <a:p>
            <a:pPr algn="l">
              <a:lnSpc>
                <a:spcPts val="6870"/>
              </a:lnSpc>
            </a:pPr>
            <a:r>
              <a:rPr lang="en-US" sz="5725" b="1" dirty="0">
                <a:solidFill>
                  <a:srgbClr val="FFFFFF"/>
                </a:solidFill>
                <a:latin typeface="Public Sans Bold"/>
                <a:ea typeface="Public Sans Bold"/>
                <a:cs typeface="Public Sans Bold"/>
                <a:sym typeface="Public Sans Bold"/>
              </a:rPr>
              <a:t>1. THÔNG TIN CHUNG</a:t>
            </a:r>
          </a:p>
        </p:txBody>
      </p:sp>
      <p:grpSp>
        <p:nvGrpSpPr>
          <p:cNvPr id="3" name="Group 3"/>
          <p:cNvGrpSpPr/>
          <p:nvPr/>
        </p:nvGrpSpPr>
        <p:grpSpPr>
          <a:xfrm>
            <a:off x="17259300" y="9645607"/>
            <a:ext cx="560217" cy="196047"/>
            <a:chOff x="0" y="0"/>
            <a:chExt cx="1226641" cy="429260"/>
          </a:xfrm>
          <a:solidFill>
            <a:schemeClr val="tx1"/>
          </a:solidFill>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grpFill/>
          </p:spPr>
        </p:sp>
      </p:grpSp>
      <p:sp>
        <p:nvSpPr>
          <p:cNvPr id="5" name="TextBox 5"/>
          <p:cNvSpPr txBox="1"/>
          <p:nvPr/>
        </p:nvSpPr>
        <p:spPr>
          <a:xfrm>
            <a:off x="1524000" y="1598294"/>
            <a:ext cx="2651411" cy="573406"/>
          </a:xfrm>
          <a:prstGeom prst="rect">
            <a:avLst/>
          </a:prstGeom>
        </p:spPr>
        <p:txBody>
          <a:bodyPr lIns="0" tIns="0" rIns="0" bIns="0" rtlCol="0" anchor="t">
            <a:spAutoFit/>
          </a:bodyPr>
          <a:lstStyle/>
          <a:p>
            <a:pPr algn="l">
              <a:lnSpc>
                <a:spcPts val="4619"/>
              </a:lnSpc>
            </a:pPr>
            <a:r>
              <a:rPr lang="en-US" sz="3299" b="1" dirty="0">
                <a:solidFill>
                  <a:srgbClr val="FFFFFF"/>
                </a:solidFill>
                <a:latin typeface="Public Sans Bold"/>
                <a:ea typeface="Public Sans Bold"/>
                <a:cs typeface="Public Sans Bold"/>
                <a:sym typeface="Public Sans Bold"/>
              </a:rPr>
              <a:t>PROJECT:</a:t>
            </a:r>
          </a:p>
        </p:txBody>
      </p:sp>
      <p:sp>
        <p:nvSpPr>
          <p:cNvPr id="6" name="TextBox 6"/>
          <p:cNvSpPr txBox="1"/>
          <p:nvPr/>
        </p:nvSpPr>
        <p:spPr>
          <a:xfrm>
            <a:off x="1981201" y="2247900"/>
            <a:ext cx="11735289" cy="476250"/>
          </a:xfrm>
          <a:prstGeom prst="rect">
            <a:avLst/>
          </a:prstGeom>
        </p:spPr>
        <p:txBody>
          <a:bodyPr lIns="0" tIns="0" rIns="0" bIns="0" rtlCol="0" anchor="t">
            <a:spAutoFit/>
          </a:bodyPr>
          <a:lstStyle/>
          <a:p>
            <a:pPr marL="647700" lvl="1" indent="-323850" algn="l">
              <a:lnSpc>
                <a:spcPts val="3600"/>
              </a:lnSpc>
              <a:buFont typeface="Arial"/>
              <a:buChar char="•"/>
            </a:pPr>
            <a:r>
              <a:rPr lang="en-US" sz="3000" dirty="0">
                <a:solidFill>
                  <a:srgbClr val="FFFFFF"/>
                </a:solidFill>
                <a:latin typeface="Public Sans"/>
                <a:ea typeface="Public Sans"/>
                <a:cs typeface="Public Sans"/>
                <a:sym typeface="Public Sans"/>
              </a:rPr>
              <a:t>So </a:t>
            </a:r>
            <a:r>
              <a:rPr lang="en-US" sz="3000" dirty="0" err="1">
                <a:solidFill>
                  <a:srgbClr val="FFFFFF"/>
                </a:solidFill>
                <a:latin typeface="Public Sans"/>
                <a:ea typeface="Public Sans"/>
                <a:cs typeface="Public Sans"/>
                <a:sym typeface="Public Sans"/>
              </a:rPr>
              <a:t>sánh</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và</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phân</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tích</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các</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bộ</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lọc</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làm</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mờ</a:t>
            </a:r>
            <a:endParaRPr lang="en-US" sz="3000" dirty="0">
              <a:solidFill>
                <a:srgbClr val="FFFFFF"/>
              </a:solidFill>
              <a:latin typeface="Public Sans"/>
              <a:ea typeface="Public Sans"/>
              <a:cs typeface="Public Sans"/>
              <a:sym typeface="Public Sans"/>
            </a:endParaRPr>
          </a:p>
        </p:txBody>
      </p:sp>
      <p:sp>
        <p:nvSpPr>
          <p:cNvPr id="7" name="TextBox 7"/>
          <p:cNvSpPr txBox="1"/>
          <p:nvPr/>
        </p:nvSpPr>
        <p:spPr>
          <a:xfrm>
            <a:off x="1981201" y="2895600"/>
            <a:ext cx="3553909" cy="476250"/>
          </a:xfrm>
          <a:prstGeom prst="rect">
            <a:avLst/>
          </a:prstGeom>
        </p:spPr>
        <p:txBody>
          <a:bodyPr wrap="square" lIns="0" tIns="0" rIns="0" bIns="0" rtlCol="0" anchor="t">
            <a:spAutoFit/>
          </a:bodyPr>
          <a:lstStyle/>
          <a:p>
            <a:pPr marL="647700" lvl="1" indent="-323850">
              <a:lnSpc>
                <a:spcPts val="3600"/>
              </a:lnSpc>
              <a:buFont typeface="Arial"/>
              <a:buChar char="•"/>
            </a:pPr>
            <a:r>
              <a:rPr lang="en-US" sz="3000" dirty="0">
                <a:solidFill>
                  <a:srgbClr val="FFFFFF"/>
                </a:solidFill>
                <a:latin typeface="Public Sans"/>
                <a:ea typeface="Public Sans"/>
                <a:cs typeface="Public Sans"/>
                <a:sym typeface="Public Sans"/>
              </a:rPr>
              <a:t>Edge Detection</a:t>
            </a:r>
          </a:p>
        </p:txBody>
      </p:sp>
      <p:sp>
        <p:nvSpPr>
          <p:cNvPr id="8" name="TextBox 8"/>
          <p:cNvSpPr txBox="1"/>
          <p:nvPr/>
        </p:nvSpPr>
        <p:spPr>
          <a:xfrm>
            <a:off x="1981201" y="3543300"/>
            <a:ext cx="7744909" cy="476250"/>
          </a:xfrm>
          <a:prstGeom prst="rect">
            <a:avLst/>
          </a:prstGeom>
        </p:spPr>
        <p:txBody>
          <a:bodyPr wrap="square" lIns="0" tIns="0" rIns="0" bIns="0" rtlCol="0" anchor="t">
            <a:spAutoFit/>
          </a:bodyPr>
          <a:lstStyle/>
          <a:p>
            <a:pPr marL="647700" lvl="1" indent="-323850">
              <a:lnSpc>
                <a:spcPts val="3600"/>
              </a:lnSpc>
              <a:buFont typeface="Arial"/>
              <a:buChar char="•"/>
            </a:pPr>
            <a:r>
              <a:rPr lang="fr-FR" sz="3000" dirty="0" err="1">
                <a:solidFill>
                  <a:srgbClr val="FFFFFF"/>
                </a:solidFill>
                <a:latin typeface="Public Sans"/>
                <a:ea typeface="Public Sans"/>
                <a:cs typeface="Public Sans"/>
                <a:sym typeface="Public Sans"/>
              </a:rPr>
              <a:t>Tăng</a:t>
            </a:r>
            <a:r>
              <a:rPr lang="fr-FR" sz="3000" dirty="0">
                <a:solidFill>
                  <a:srgbClr val="FFFFFF"/>
                </a:solidFill>
                <a:latin typeface="Public Sans"/>
                <a:ea typeface="Public Sans"/>
                <a:cs typeface="Public Sans"/>
                <a:sym typeface="Public Sans"/>
              </a:rPr>
              <a:t> </a:t>
            </a:r>
            <a:r>
              <a:rPr lang="fr-FR" sz="3000" dirty="0" err="1">
                <a:solidFill>
                  <a:srgbClr val="FFFFFF"/>
                </a:solidFill>
                <a:latin typeface="Public Sans"/>
                <a:ea typeface="Public Sans"/>
                <a:cs typeface="Public Sans"/>
                <a:sym typeface="Public Sans"/>
              </a:rPr>
              <a:t>cường</a:t>
            </a:r>
            <a:r>
              <a:rPr lang="fr-FR" sz="3000" dirty="0">
                <a:solidFill>
                  <a:srgbClr val="FFFFFF"/>
                </a:solidFill>
                <a:latin typeface="Public Sans"/>
                <a:ea typeface="Public Sans"/>
                <a:cs typeface="Public Sans"/>
                <a:sym typeface="Public Sans"/>
              </a:rPr>
              <a:t> </a:t>
            </a:r>
            <a:r>
              <a:rPr lang="fr-FR" sz="3000" dirty="0" err="1">
                <a:solidFill>
                  <a:srgbClr val="FFFFFF"/>
                </a:solidFill>
                <a:latin typeface="Public Sans"/>
                <a:ea typeface="Public Sans"/>
                <a:cs typeface="Public Sans"/>
                <a:sym typeface="Public Sans"/>
              </a:rPr>
              <a:t>ảnh</a:t>
            </a:r>
            <a:r>
              <a:rPr lang="fr-FR" sz="3000" dirty="0">
                <a:solidFill>
                  <a:srgbClr val="FFFFFF"/>
                </a:solidFill>
                <a:latin typeface="Public Sans"/>
                <a:ea typeface="Public Sans"/>
                <a:cs typeface="Public Sans"/>
                <a:sym typeface="Public Sans"/>
              </a:rPr>
              <a:t> (Image </a:t>
            </a:r>
            <a:r>
              <a:rPr lang="fr-FR" sz="3000" dirty="0" err="1">
                <a:solidFill>
                  <a:srgbClr val="FFFFFF"/>
                </a:solidFill>
                <a:latin typeface="Public Sans"/>
                <a:ea typeface="Public Sans"/>
                <a:cs typeface="Public Sans"/>
                <a:sym typeface="Public Sans"/>
              </a:rPr>
              <a:t>Enhancement</a:t>
            </a:r>
            <a:r>
              <a:rPr lang="fr-FR" sz="3000" dirty="0">
                <a:solidFill>
                  <a:srgbClr val="FFFFFF"/>
                </a:solidFill>
                <a:latin typeface="Public Sans"/>
                <a:ea typeface="Public Sans"/>
                <a:cs typeface="Public Sans"/>
                <a:sym typeface="Public Sans"/>
              </a:rPr>
              <a:t>)</a:t>
            </a:r>
            <a:endParaRPr lang="en-US" sz="3000" dirty="0">
              <a:solidFill>
                <a:srgbClr val="FFFFFF"/>
              </a:solidFill>
              <a:latin typeface="Public Sans"/>
              <a:ea typeface="Public Sans"/>
              <a:cs typeface="Public Sans"/>
              <a:sym typeface="Public Sans"/>
            </a:endParaRPr>
          </a:p>
        </p:txBody>
      </p:sp>
      <p:sp>
        <p:nvSpPr>
          <p:cNvPr id="9" name="TextBox 9"/>
          <p:cNvSpPr txBox="1"/>
          <p:nvPr/>
        </p:nvSpPr>
        <p:spPr>
          <a:xfrm>
            <a:off x="1524000" y="5751194"/>
            <a:ext cx="6560477" cy="573406"/>
          </a:xfrm>
          <a:prstGeom prst="rect">
            <a:avLst/>
          </a:prstGeom>
        </p:spPr>
        <p:txBody>
          <a:bodyPr lIns="0" tIns="0" rIns="0" bIns="0" rtlCol="0" anchor="t">
            <a:spAutoFit/>
          </a:bodyPr>
          <a:lstStyle/>
          <a:p>
            <a:pPr algn="l">
              <a:lnSpc>
                <a:spcPts val="4619"/>
              </a:lnSpc>
            </a:pPr>
            <a:r>
              <a:rPr lang="en-US" sz="3299" b="1" dirty="0">
                <a:solidFill>
                  <a:srgbClr val="FFFFFF"/>
                </a:solidFill>
                <a:latin typeface="Public Sans Bold"/>
                <a:ea typeface="Public Sans Bold"/>
                <a:cs typeface="Public Sans Bold"/>
                <a:sym typeface="Public Sans Bold"/>
              </a:rPr>
              <a:t>NHÓM SINH VIÊN THỰC HIỆN:</a:t>
            </a:r>
          </a:p>
        </p:txBody>
      </p:sp>
      <p:sp>
        <p:nvSpPr>
          <p:cNvPr id="10" name="TextBox 10"/>
          <p:cNvSpPr txBox="1"/>
          <p:nvPr/>
        </p:nvSpPr>
        <p:spPr>
          <a:xfrm>
            <a:off x="2513099" y="6553200"/>
            <a:ext cx="5118680" cy="476250"/>
          </a:xfrm>
          <a:prstGeom prst="rect">
            <a:avLst/>
          </a:prstGeom>
        </p:spPr>
        <p:txBody>
          <a:bodyPr lIns="0" tIns="0" rIns="0" bIns="0" rtlCol="0" anchor="t">
            <a:spAutoFit/>
          </a:bodyPr>
          <a:lstStyle/>
          <a:p>
            <a:pPr algn="l">
              <a:lnSpc>
                <a:spcPts val="3600"/>
              </a:lnSpc>
            </a:pPr>
            <a:r>
              <a:rPr lang="en-US" sz="3000" dirty="0" err="1">
                <a:solidFill>
                  <a:srgbClr val="FFFFFF"/>
                </a:solidFill>
                <a:latin typeface="Public Sans"/>
                <a:ea typeface="Public Sans"/>
                <a:cs typeface="Public Sans"/>
                <a:sym typeface="Public Sans"/>
              </a:rPr>
              <a:t>Ngô</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Văn</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Thành</a:t>
            </a:r>
            <a:r>
              <a:rPr lang="en-US" sz="3000" dirty="0">
                <a:solidFill>
                  <a:srgbClr val="FFFFFF"/>
                </a:solidFill>
                <a:latin typeface="Public Sans"/>
                <a:ea typeface="Public Sans"/>
                <a:cs typeface="Public Sans"/>
                <a:sym typeface="Public Sans"/>
              </a:rPr>
              <a:t> - 23695891</a:t>
            </a:r>
          </a:p>
        </p:txBody>
      </p:sp>
      <p:sp>
        <p:nvSpPr>
          <p:cNvPr id="11" name="TextBox 11"/>
          <p:cNvSpPr txBox="1"/>
          <p:nvPr/>
        </p:nvSpPr>
        <p:spPr>
          <a:xfrm>
            <a:off x="2513099" y="7258050"/>
            <a:ext cx="5991019" cy="476250"/>
          </a:xfrm>
          <a:prstGeom prst="rect">
            <a:avLst/>
          </a:prstGeom>
        </p:spPr>
        <p:txBody>
          <a:bodyPr lIns="0" tIns="0" rIns="0" bIns="0" rtlCol="0" anchor="t">
            <a:spAutoFit/>
          </a:bodyPr>
          <a:lstStyle/>
          <a:p>
            <a:pPr algn="l">
              <a:lnSpc>
                <a:spcPts val="3600"/>
              </a:lnSpc>
            </a:pPr>
            <a:r>
              <a:rPr lang="en-US" sz="3000">
                <a:solidFill>
                  <a:srgbClr val="FFFFFF"/>
                </a:solidFill>
                <a:latin typeface="Public Sans"/>
                <a:ea typeface="Public Sans"/>
                <a:cs typeface="Public Sans"/>
                <a:sym typeface="Public Sans"/>
              </a:rPr>
              <a:t>Nguyễn Cao Việt An - 23695521</a:t>
            </a:r>
          </a:p>
        </p:txBody>
      </p:sp>
      <p:sp>
        <p:nvSpPr>
          <p:cNvPr id="12" name="TextBox 12"/>
          <p:cNvSpPr txBox="1"/>
          <p:nvPr/>
        </p:nvSpPr>
        <p:spPr>
          <a:xfrm>
            <a:off x="2513099" y="7962900"/>
            <a:ext cx="5991019" cy="476250"/>
          </a:xfrm>
          <a:prstGeom prst="rect">
            <a:avLst/>
          </a:prstGeom>
        </p:spPr>
        <p:txBody>
          <a:bodyPr lIns="0" tIns="0" rIns="0" bIns="0" rtlCol="0" anchor="t">
            <a:spAutoFit/>
          </a:bodyPr>
          <a:lstStyle/>
          <a:p>
            <a:pPr algn="l">
              <a:lnSpc>
                <a:spcPts val="3600"/>
              </a:lnSpc>
            </a:pPr>
            <a:r>
              <a:rPr lang="en-US" sz="3000" dirty="0">
                <a:solidFill>
                  <a:srgbClr val="FFFFFF"/>
                </a:solidFill>
                <a:latin typeface="Public Sans"/>
                <a:ea typeface="Public Sans"/>
                <a:cs typeface="Public Sans"/>
                <a:sym typeface="Public Sans"/>
              </a:rPr>
              <a:t>Nguyễn </a:t>
            </a:r>
            <a:r>
              <a:rPr lang="en-US" sz="3000" dirty="0" err="1">
                <a:solidFill>
                  <a:srgbClr val="FFFFFF"/>
                </a:solidFill>
                <a:latin typeface="Public Sans"/>
                <a:ea typeface="Public Sans"/>
                <a:cs typeface="Public Sans"/>
                <a:sym typeface="Public Sans"/>
              </a:rPr>
              <a:t>Thành</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Đạt</a:t>
            </a:r>
            <a:r>
              <a:rPr lang="en-US" sz="3000" dirty="0">
                <a:solidFill>
                  <a:srgbClr val="FFFFFF"/>
                </a:solidFill>
                <a:latin typeface="Public Sans"/>
                <a:ea typeface="Public Sans"/>
                <a:cs typeface="Public Sans"/>
                <a:sym typeface="Public Sans"/>
              </a:rPr>
              <a:t> - 23687711</a:t>
            </a:r>
          </a:p>
        </p:txBody>
      </p:sp>
      <p:sp>
        <p:nvSpPr>
          <p:cNvPr id="15" name="TextBox 8">
            <a:extLst>
              <a:ext uri="{FF2B5EF4-FFF2-40B4-BE49-F238E27FC236}">
                <a16:creationId xmlns:a16="http://schemas.microsoft.com/office/drawing/2014/main" id="{D28A6F96-4D42-41A3-8335-4D0970E31695}"/>
              </a:ext>
            </a:extLst>
          </p:cNvPr>
          <p:cNvSpPr txBox="1"/>
          <p:nvPr/>
        </p:nvSpPr>
        <p:spPr>
          <a:xfrm>
            <a:off x="1981201" y="4286250"/>
            <a:ext cx="13891447" cy="476250"/>
          </a:xfrm>
          <a:prstGeom prst="rect">
            <a:avLst/>
          </a:prstGeom>
        </p:spPr>
        <p:txBody>
          <a:bodyPr lIns="0" tIns="0" rIns="0" bIns="0" rtlCol="0" anchor="t">
            <a:spAutoFit/>
          </a:bodyPr>
          <a:lstStyle/>
          <a:p>
            <a:pPr marL="647700" lvl="1" indent="-323850">
              <a:lnSpc>
                <a:spcPts val="3600"/>
              </a:lnSpc>
              <a:buFont typeface="Arial"/>
              <a:buChar char="•"/>
            </a:pPr>
            <a:r>
              <a:rPr lang="en-US" sz="3000" dirty="0" err="1">
                <a:solidFill>
                  <a:srgbClr val="FFFFFF"/>
                </a:solidFill>
                <a:latin typeface="Public Sans"/>
                <a:ea typeface="Public Sans"/>
                <a:cs typeface="Public Sans"/>
                <a:sym typeface="Public Sans"/>
              </a:rPr>
              <a:t>Bộ</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lọc</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trong</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xử</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lý</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ảnh</a:t>
            </a:r>
            <a:r>
              <a:rPr lang="en-US" sz="3000" dirty="0">
                <a:solidFill>
                  <a:srgbClr val="FFFFFF"/>
                </a:solidFill>
                <a:latin typeface="Public Sans"/>
                <a:ea typeface="Public Sans"/>
                <a:cs typeface="Public Sans"/>
                <a:sym typeface="Public Sans"/>
              </a:rPr>
              <a:t> y </a:t>
            </a:r>
            <a:r>
              <a:rPr lang="en-US" sz="3000" dirty="0" err="1">
                <a:solidFill>
                  <a:srgbClr val="FFFFFF"/>
                </a:solidFill>
                <a:latin typeface="Public Sans"/>
                <a:ea typeface="Public Sans"/>
                <a:cs typeface="Public Sans"/>
                <a:sym typeface="Public Sans"/>
              </a:rPr>
              <a:t>tế</a:t>
            </a:r>
            <a:endParaRPr lang="en-US" sz="3000" dirty="0">
              <a:solidFill>
                <a:srgbClr val="FFFFFF"/>
              </a:solidFill>
              <a:latin typeface="Public Sans"/>
              <a:ea typeface="Public Sans"/>
              <a:cs typeface="Public Sans"/>
              <a:sym typeface="Public Sans"/>
            </a:endParaRPr>
          </a:p>
        </p:txBody>
      </p:sp>
      <p:sp>
        <p:nvSpPr>
          <p:cNvPr id="16" name="TextBox 8">
            <a:extLst>
              <a:ext uri="{FF2B5EF4-FFF2-40B4-BE49-F238E27FC236}">
                <a16:creationId xmlns:a16="http://schemas.microsoft.com/office/drawing/2014/main" id="{12A6CB30-2FD8-42C3-B117-2D45814059E7}"/>
              </a:ext>
            </a:extLst>
          </p:cNvPr>
          <p:cNvSpPr txBox="1"/>
          <p:nvPr/>
        </p:nvSpPr>
        <p:spPr>
          <a:xfrm>
            <a:off x="1981200" y="4972050"/>
            <a:ext cx="13891447" cy="476250"/>
          </a:xfrm>
          <a:prstGeom prst="rect">
            <a:avLst/>
          </a:prstGeom>
        </p:spPr>
        <p:txBody>
          <a:bodyPr lIns="0" tIns="0" rIns="0" bIns="0" rtlCol="0" anchor="t">
            <a:spAutoFit/>
          </a:bodyPr>
          <a:lstStyle/>
          <a:p>
            <a:pPr marL="647700" lvl="1" indent="-323850">
              <a:lnSpc>
                <a:spcPts val="3600"/>
              </a:lnSpc>
              <a:buFont typeface="Arial"/>
              <a:buChar char="•"/>
            </a:pPr>
            <a:r>
              <a:rPr lang="en-US" sz="3000" dirty="0" err="1">
                <a:solidFill>
                  <a:srgbClr val="FFFFFF"/>
                </a:solidFill>
                <a:latin typeface="Public Sans"/>
                <a:ea typeface="Public Sans"/>
                <a:cs typeface="Public Sans"/>
                <a:sym typeface="Public Sans"/>
              </a:rPr>
              <a:t>Ứng</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dụng</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thực</a:t>
            </a:r>
            <a:r>
              <a:rPr lang="en-US" sz="3000" dirty="0">
                <a:solidFill>
                  <a:srgbClr val="FFFFFF"/>
                </a:solidFill>
                <a:latin typeface="Public Sans"/>
                <a:ea typeface="Public Sans"/>
                <a:cs typeface="Public Sans"/>
                <a:sym typeface="Public Sans"/>
              </a:rPr>
              <a:t> </a:t>
            </a:r>
            <a:r>
              <a:rPr lang="en-US" sz="3000" dirty="0" err="1">
                <a:solidFill>
                  <a:srgbClr val="FFFFFF"/>
                </a:solidFill>
                <a:latin typeface="Public Sans"/>
                <a:ea typeface="Public Sans"/>
                <a:cs typeface="Public Sans"/>
                <a:sym typeface="Public Sans"/>
              </a:rPr>
              <a:t>tế</a:t>
            </a:r>
            <a:r>
              <a:rPr lang="en-US" sz="3000" dirty="0">
                <a:solidFill>
                  <a:srgbClr val="FFFFFF"/>
                </a:solidFill>
                <a:latin typeface="Public Sans"/>
                <a:ea typeface="Public Sans"/>
                <a:cs typeface="Public Sans"/>
                <a:sym typeface="Public Sans"/>
              </a:rPr>
              <a:t>: Mini Photo Editor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randombar(horizontal)">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randombar(horizontal)">
                                      <p:cBhvr>
                                        <p:cTn id="42" dur="500"/>
                                        <p:tgtEl>
                                          <p:spTgt spid="11"/>
                                        </p:tgtEl>
                                      </p:cBhvr>
                                    </p:animEffect>
                                  </p:childTnLst>
                                </p:cTn>
                              </p:par>
                              <p:par>
                                <p:cTn id="43" presetID="14" presetClass="entr" presetSubtype="1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randombar(horizontal)">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8" grpId="0"/>
      <p:bldP spid="9" grpId="0"/>
      <p:bldP spid="10" grpId="0"/>
      <p:bldP spid="11" grpId="0"/>
      <p:bldP spid="12" grpId="0"/>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a:off x="-190034" y="9258300"/>
            <a:ext cx="18910550" cy="1028700"/>
          </a:xfrm>
          <a:prstGeom prst="rect">
            <a:avLst/>
          </a:prstGeom>
          <a:solidFill>
            <a:srgbClr val="FFFFFF"/>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000000"/>
            </a:solidFill>
          </p:spPr>
        </p:sp>
      </p:grpSp>
      <p:sp>
        <p:nvSpPr>
          <p:cNvPr id="5" name="TextBox 5"/>
          <p:cNvSpPr txBox="1"/>
          <p:nvPr/>
        </p:nvSpPr>
        <p:spPr>
          <a:xfrm>
            <a:off x="2057400" y="2096791"/>
            <a:ext cx="13544482" cy="461665"/>
          </a:xfrm>
          <a:prstGeom prst="rect">
            <a:avLst/>
          </a:prstGeom>
        </p:spPr>
        <p:txBody>
          <a:bodyPr lIns="0" tIns="0" rIns="0" bIns="0" rtlCol="0" anchor="t">
            <a:spAutoFit/>
          </a:bodyPr>
          <a:lstStyle/>
          <a:p>
            <a:pPr marL="323850" lvl="1">
              <a:lnSpc>
                <a:spcPts val="3600"/>
              </a:lnSpc>
            </a:pPr>
            <a:r>
              <a:rPr kumimoji="0" lang="en-US" sz="3000" b="1" i="0" u="none" strike="noStrike" kern="1200" cap="none" spc="0" normalizeH="0" baseline="0" noProof="0" dirty="0">
                <a:ln>
                  <a:noFill/>
                </a:ln>
                <a:solidFill>
                  <a:srgbClr val="FFFFFF"/>
                </a:solidFill>
                <a:effectLst/>
                <a:uLnTx/>
                <a:uFillTx/>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Bộ</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lọc</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trong</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xử</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lý</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ảnh</a:t>
            </a:r>
            <a:r>
              <a:rPr lang="en-US" sz="3000" b="1" dirty="0">
                <a:solidFill>
                  <a:srgbClr val="FFFFFF"/>
                </a:solidFill>
                <a:latin typeface="Public Sans"/>
                <a:ea typeface="Public Sans"/>
                <a:cs typeface="Public Sans"/>
                <a:sym typeface="Public Sans"/>
              </a:rPr>
              <a:t> y </a:t>
            </a:r>
            <a:r>
              <a:rPr lang="en-US" sz="3000" b="1" dirty="0" err="1">
                <a:solidFill>
                  <a:srgbClr val="FFFFFF"/>
                </a:solidFill>
                <a:latin typeface="Public Sans"/>
                <a:ea typeface="Public Sans"/>
                <a:cs typeface="Public Sans"/>
                <a:sym typeface="Public Sans"/>
              </a:rPr>
              <a:t>tế</a:t>
            </a:r>
            <a:r>
              <a:rPr kumimoji="0" lang="en-US" sz="3000" b="1" i="0" u="none" strike="noStrike" kern="1200" cap="none" spc="0" normalizeH="0" baseline="0" noProof="0" dirty="0">
                <a:ln>
                  <a:noFill/>
                </a:ln>
                <a:solidFill>
                  <a:srgbClr val="FFFFFF"/>
                </a:solidFill>
                <a:effectLst/>
                <a:uLnTx/>
                <a:uFillTx/>
                <a:latin typeface="Public Sans"/>
                <a:ea typeface="Public Sans"/>
                <a:cs typeface="Public Sans"/>
                <a:sym typeface="Public Sans"/>
              </a:rPr>
              <a:t>:</a:t>
            </a:r>
          </a:p>
        </p:txBody>
      </p:sp>
      <p:sp>
        <p:nvSpPr>
          <p:cNvPr id="6" name="TextBox 6"/>
          <p:cNvSpPr txBox="1"/>
          <p:nvPr/>
        </p:nvSpPr>
        <p:spPr>
          <a:xfrm>
            <a:off x="2924175" y="2729192"/>
            <a:ext cx="14144625" cy="890308"/>
          </a:xfrm>
          <a:prstGeom prst="rect">
            <a:avLst/>
          </a:prstGeom>
        </p:spPr>
        <p:txBody>
          <a:bodyPr wrap="square" lIns="0" tIns="0" rIns="0" bIns="0" rtlCol="0" anchor="t">
            <a:spAutoFit/>
          </a:bodyPr>
          <a:lstStyle/>
          <a:p>
            <a:pPr lvl="0" algn="just">
              <a:lnSpc>
                <a:spcPts val="3639"/>
              </a:lnSpc>
              <a:spcBef>
                <a:spcPct val="0"/>
              </a:spcBef>
            </a:pPr>
            <a:r>
              <a:rPr lang="vi-VN" sz="2800" dirty="0">
                <a:solidFill>
                  <a:schemeClr val="bg1"/>
                </a:solidFill>
                <a:latin typeface="Public Sans" panose="020B0604020202020204" charset="0"/>
              </a:rPr>
              <a:t>Đã xây dựng được một bộ mã nguồn có cấu trúc, cho phép thực hiện các tác vụ lọc ảnh một cách có hệ thống, sẵn sàng để tích hợp vào một ứng dụng hoàn chỉnh.</a:t>
            </a:r>
            <a:endParaRPr kumimoji="0" lang="en-US" sz="2599" b="0" i="0" u="none" strike="noStrike" kern="1200" cap="none" spc="0" normalizeH="0" baseline="0" noProof="0" dirty="0">
              <a:ln>
                <a:noFill/>
              </a:ln>
              <a:solidFill>
                <a:schemeClr val="bg1"/>
              </a:solidFill>
              <a:effectLst/>
              <a:uLnTx/>
              <a:uFillTx/>
              <a:latin typeface="Public Sans" panose="020B0604020202020204" charset="0"/>
              <a:ea typeface="Public Sans"/>
              <a:cs typeface="Public Sans"/>
              <a:sym typeface="Public Sans"/>
            </a:endParaRPr>
          </a:p>
        </p:txBody>
      </p:sp>
      <p:sp>
        <p:nvSpPr>
          <p:cNvPr id="9" name="TextBox 9"/>
          <p:cNvSpPr txBox="1"/>
          <p:nvPr/>
        </p:nvSpPr>
        <p:spPr>
          <a:xfrm>
            <a:off x="685800" y="495300"/>
            <a:ext cx="767348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a:ln>
                  <a:noFill/>
                </a:ln>
                <a:solidFill>
                  <a:srgbClr val="FFFFFF"/>
                </a:solidFill>
                <a:effectLst/>
                <a:uLnTx/>
                <a:uFillTx/>
                <a:latin typeface="Public Sans Bold"/>
                <a:ea typeface="Public Sans Bold"/>
                <a:cs typeface="Public Sans Bold"/>
                <a:sym typeface="Public Sans Bold"/>
              </a:rPr>
              <a:t>6. KẾT LUẬN &amp; ĐỀ XUẤT</a:t>
            </a:r>
          </a:p>
        </p:txBody>
      </p:sp>
      <p:sp>
        <p:nvSpPr>
          <p:cNvPr id="10" name="TextBox 5">
            <a:extLst>
              <a:ext uri="{FF2B5EF4-FFF2-40B4-BE49-F238E27FC236}">
                <a16:creationId xmlns:a16="http://schemas.microsoft.com/office/drawing/2014/main" id="{903CED1A-3F04-4345-81FB-8818ADF0AB0A}"/>
              </a:ext>
            </a:extLst>
          </p:cNvPr>
          <p:cNvSpPr txBox="1"/>
          <p:nvPr/>
        </p:nvSpPr>
        <p:spPr>
          <a:xfrm>
            <a:off x="1676400" y="1243192"/>
            <a:ext cx="2438400" cy="538609"/>
          </a:xfrm>
          <a:prstGeom prst="rect">
            <a:avLst/>
          </a:prstGeom>
        </p:spPr>
        <p:txBody>
          <a:bodyPr wrap="square" lIns="0" tIns="0" rIns="0" bIns="0" rtlCol="0" anchor="t">
            <a:spAutoFit/>
          </a:bodyPr>
          <a:lstStyle/>
          <a:p>
            <a:pPr marL="0" marR="0" lvl="0" indent="0" algn="l" defTabSz="914400" rtl="0" eaLnBrk="1" fontAlgn="auto" latinLnBrk="0" hangingPunct="1">
              <a:lnSpc>
                <a:spcPts val="4199"/>
              </a:lnSpc>
              <a:spcBef>
                <a:spcPct val="0"/>
              </a:spcBef>
              <a:spcAft>
                <a:spcPts val="0"/>
              </a:spcAft>
              <a:buClrTx/>
              <a:buSzTx/>
              <a:buFontTx/>
              <a:buNone/>
              <a:tabLst/>
              <a:defRPr/>
            </a:pPr>
            <a:r>
              <a:rPr kumimoji="0" lang="en-US" sz="3600" b="1" i="0" u="none" strike="noStrike" kern="1200" cap="none" spc="0" normalizeH="0" baseline="0" noProof="0" dirty="0" err="1">
                <a:ln>
                  <a:noFill/>
                </a:ln>
                <a:solidFill>
                  <a:srgbClr val="FFFFFF"/>
                </a:solidFill>
                <a:effectLst/>
                <a:uLnTx/>
                <a:uFillTx/>
                <a:latin typeface="Public Sans Bold"/>
                <a:ea typeface="Public Sans Bold"/>
                <a:cs typeface="Public Sans Bold"/>
                <a:sym typeface="Public Sans Bold"/>
              </a:rPr>
              <a:t>Kết</a:t>
            </a:r>
            <a:r>
              <a:rPr kumimoji="0" lang="en-US" sz="3600" b="1" i="0" u="none" strike="noStrike" kern="1200" cap="none" spc="0" normalizeH="0" baseline="0" noProof="0" dirty="0">
                <a:ln>
                  <a:noFill/>
                </a:ln>
                <a:solidFill>
                  <a:srgbClr val="FFFFFF"/>
                </a:solidFill>
                <a:effectLst/>
                <a:uLnTx/>
                <a:uFillTx/>
                <a:latin typeface="Public Sans Bold"/>
                <a:ea typeface="Public Sans Bold"/>
                <a:cs typeface="Public Sans Bold"/>
                <a:sym typeface="Public Sans Bold"/>
              </a:rPr>
              <a:t> </a:t>
            </a:r>
            <a:r>
              <a:rPr kumimoji="0" lang="en-US" sz="3600" b="1" i="0" u="none" strike="noStrike" kern="1200" cap="none" spc="0" normalizeH="0" baseline="0" noProof="0" dirty="0" err="1">
                <a:ln>
                  <a:noFill/>
                </a:ln>
                <a:solidFill>
                  <a:srgbClr val="FFFFFF"/>
                </a:solidFill>
                <a:effectLst/>
                <a:uLnTx/>
                <a:uFillTx/>
                <a:latin typeface="Public Sans Bold"/>
                <a:ea typeface="Public Sans Bold"/>
                <a:cs typeface="Public Sans Bold"/>
                <a:sym typeface="Public Sans Bold"/>
              </a:rPr>
              <a:t>Luận</a:t>
            </a:r>
            <a:r>
              <a:rPr kumimoji="0" lang="en-US" sz="3600" b="1" i="0" u="none" strike="noStrike" kern="1200" cap="none" spc="0" normalizeH="0" baseline="0" noProof="0" dirty="0">
                <a:ln>
                  <a:noFill/>
                </a:ln>
                <a:solidFill>
                  <a:srgbClr val="FFFFFF"/>
                </a:solidFill>
                <a:effectLst/>
                <a:uLnTx/>
                <a:uFillTx/>
                <a:latin typeface="Public Sans Bold"/>
                <a:ea typeface="Public Sans Bold"/>
                <a:cs typeface="Public Sans Bold"/>
                <a:sym typeface="Public Sans Bold"/>
              </a:rPr>
              <a:t>:</a:t>
            </a:r>
          </a:p>
        </p:txBody>
      </p:sp>
      <p:sp>
        <p:nvSpPr>
          <p:cNvPr id="11" name="TextBox 5">
            <a:extLst>
              <a:ext uri="{FF2B5EF4-FFF2-40B4-BE49-F238E27FC236}">
                <a16:creationId xmlns:a16="http://schemas.microsoft.com/office/drawing/2014/main" id="{6C34A656-9EC4-42A3-8253-8A38A1D018B3}"/>
              </a:ext>
            </a:extLst>
          </p:cNvPr>
          <p:cNvSpPr txBox="1"/>
          <p:nvPr/>
        </p:nvSpPr>
        <p:spPr>
          <a:xfrm>
            <a:off x="2057400" y="4036925"/>
            <a:ext cx="13544482" cy="461665"/>
          </a:xfrm>
          <a:prstGeom prst="rect">
            <a:avLst/>
          </a:prstGeom>
        </p:spPr>
        <p:txBody>
          <a:bodyPr lIns="0" tIns="0" rIns="0" bIns="0" rtlCol="0" anchor="t">
            <a:spAutoFit/>
          </a:bodyPr>
          <a:lstStyle/>
          <a:p>
            <a:pPr marL="323850" lvl="1">
              <a:lnSpc>
                <a:spcPts val="3600"/>
              </a:lnSpc>
            </a:pPr>
            <a:r>
              <a:rPr kumimoji="0" lang="en-US" sz="3000" b="1" i="0" u="none" strike="noStrike" kern="1200" cap="none" spc="0" normalizeH="0" baseline="0" noProof="0" dirty="0">
                <a:ln>
                  <a:noFill/>
                </a:ln>
                <a:solidFill>
                  <a:srgbClr val="FFFFFF"/>
                </a:solidFill>
                <a:effectLst/>
                <a:uLnTx/>
                <a:uFillTx/>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Ứng</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dụng</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thực</a:t>
            </a:r>
            <a:r>
              <a:rPr lang="en-US" sz="3000" b="1" dirty="0">
                <a:solidFill>
                  <a:srgbClr val="FFFFFF"/>
                </a:solidFill>
                <a:latin typeface="Public Sans"/>
                <a:ea typeface="Public Sans"/>
                <a:cs typeface="Public Sans"/>
                <a:sym typeface="Public Sans"/>
              </a:rPr>
              <a:t> </a:t>
            </a:r>
            <a:r>
              <a:rPr lang="en-US" sz="3000" b="1" dirty="0" err="1">
                <a:solidFill>
                  <a:srgbClr val="FFFFFF"/>
                </a:solidFill>
                <a:latin typeface="Public Sans"/>
                <a:ea typeface="Public Sans"/>
                <a:cs typeface="Public Sans"/>
                <a:sym typeface="Public Sans"/>
              </a:rPr>
              <a:t>tế</a:t>
            </a:r>
            <a:r>
              <a:rPr lang="en-US" sz="3000" b="1" dirty="0">
                <a:solidFill>
                  <a:srgbClr val="FFFFFF"/>
                </a:solidFill>
                <a:latin typeface="Public Sans"/>
                <a:ea typeface="Public Sans"/>
                <a:cs typeface="Public Sans"/>
                <a:sym typeface="Public Sans"/>
              </a:rPr>
              <a:t>: Mini Photo Editor</a:t>
            </a:r>
            <a:r>
              <a:rPr kumimoji="0" lang="en-US" sz="3000" b="1" i="0" u="none" strike="noStrike" kern="1200" cap="none" spc="0" normalizeH="0" baseline="0" noProof="0" dirty="0">
                <a:ln>
                  <a:noFill/>
                </a:ln>
                <a:solidFill>
                  <a:srgbClr val="FFFFFF"/>
                </a:solidFill>
                <a:effectLst/>
                <a:uLnTx/>
                <a:uFillTx/>
                <a:latin typeface="Public Sans"/>
                <a:ea typeface="Public Sans"/>
                <a:cs typeface="Public Sans"/>
                <a:sym typeface="Public Sans"/>
              </a:rPr>
              <a:t>:</a:t>
            </a:r>
          </a:p>
        </p:txBody>
      </p:sp>
      <p:sp>
        <p:nvSpPr>
          <p:cNvPr id="12" name="TextBox 6">
            <a:extLst>
              <a:ext uri="{FF2B5EF4-FFF2-40B4-BE49-F238E27FC236}">
                <a16:creationId xmlns:a16="http://schemas.microsoft.com/office/drawing/2014/main" id="{C5422BE5-1490-4B4C-A6D4-1623B4A35B25}"/>
              </a:ext>
            </a:extLst>
          </p:cNvPr>
          <p:cNvSpPr txBox="1"/>
          <p:nvPr/>
        </p:nvSpPr>
        <p:spPr>
          <a:xfrm>
            <a:off x="2924175" y="4669326"/>
            <a:ext cx="14144625" cy="1351973"/>
          </a:xfrm>
          <a:prstGeom prst="rect">
            <a:avLst/>
          </a:prstGeom>
        </p:spPr>
        <p:txBody>
          <a:bodyPr wrap="square" lIns="0" tIns="0" rIns="0" bIns="0" rtlCol="0" anchor="t">
            <a:spAutoFit/>
          </a:bodyPr>
          <a:lstStyle/>
          <a:p>
            <a:pPr lvl="0" algn="just">
              <a:lnSpc>
                <a:spcPts val="3639"/>
              </a:lnSpc>
              <a:spcBef>
                <a:spcPct val="0"/>
              </a:spcBef>
            </a:pPr>
            <a:r>
              <a:rPr lang="vi-VN" sz="2800" dirty="0">
                <a:solidFill>
                  <a:schemeClr val="bg1"/>
                </a:solidFill>
                <a:latin typeface="Public Sans" panose="020B0604020202020204" charset="0"/>
              </a:rPr>
              <a:t>Đã xác định rõ yêu cầu và chức năng cho một ứng dụng thực tế ("Mini Photo Editor"), đóng vai trò là bài toán tổng hợp nhằm đóng gói các kiến thức và thuật toán đã được nghiên cứu và cài đặt ở các phần trước.</a:t>
            </a:r>
            <a:endParaRPr kumimoji="0" lang="en-US" sz="2599" b="0" i="0" u="none" strike="noStrike" kern="1200" cap="none" spc="0" normalizeH="0" baseline="0" noProof="0" dirty="0">
              <a:ln>
                <a:noFill/>
              </a:ln>
              <a:solidFill>
                <a:schemeClr val="bg1"/>
              </a:solidFill>
              <a:effectLst/>
              <a:uLnTx/>
              <a:uFillTx/>
              <a:latin typeface="Public Sans" panose="020B0604020202020204" charset="0"/>
              <a:ea typeface="Public Sans"/>
              <a:cs typeface="Public Sans"/>
              <a:sym typeface="Public Sans"/>
            </a:endParaRPr>
          </a:p>
        </p:txBody>
      </p:sp>
    </p:spTree>
    <p:extLst>
      <p:ext uri="{BB962C8B-B14F-4D97-AF65-F5344CB8AC3E}">
        <p14:creationId xmlns:p14="http://schemas.microsoft.com/office/powerpoint/2010/main" val="385819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0"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02020"/>
        </a:solidFill>
        <a:effectLst/>
      </p:bgPr>
    </p:bg>
    <p:spTree>
      <p:nvGrpSpPr>
        <p:cNvPr id="1" name=""/>
        <p:cNvGrpSpPr/>
        <p:nvPr/>
      </p:nvGrpSpPr>
      <p:grpSpPr>
        <a:xfrm>
          <a:off x="0" y="0"/>
          <a:ext cx="0" cy="0"/>
          <a:chOff x="0" y="0"/>
          <a:chExt cx="0" cy="0"/>
        </a:xfrm>
      </p:grpSpPr>
      <p:sp>
        <p:nvSpPr>
          <p:cNvPr id="2" name="AutoShape 2"/>
          <p:cNvSpPr/>
          <p:nvPr/>
        </p:nvSpPr>
        <p:spPr>
          <a:xfrm>
            <a:off x="-190034" y="9258300"/>
            <a:ext cx="18910550" cy="1028700"/>
          </a:xfrm>
          <a:prstGeom prst="rect">
            <a:avLst/>
          </a:prstGeom>
          <a:solidFill>
            <a:srgbClr val="FFFFFF"/>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000000"/>
            </a:solidFill>
          </p:spPr>
        </p:sp>
      </p:grpSp>
      <p:sp>
        <p:nvSpPr>
          <p:cNvPr id="6" name="TextBox 6"/>
          <p:cNvSpPr txBox="1"/>
          <p:nvPr/>
        </p:nvSpPr>
        <p:spPr>
          <a:xfrm>
            <a:off x="1835741" y="2516238"/>
            <a:ext cx="14859000" cy="3198761"/>
          </a:xfrm>
          <a:prstGeom prst="rect">
            <a:avLst/>
          </a:prstGeom>
        </p:spPr>
        <p:txBody>
          <a:bodyPr wrap="square" lIns="0" tIns="0" rIns="0" bIns="0" rtlCol="0" anchor="t">
            <a:spAutoFit/>
          </a:bodyPr>
          <a:lstStyle/>
          <a:p>
            <a:pPr marL="457200" indent="-457200" algn="just">
              <a:lnSpc>
                <a:spcPts val="3639"/>
              </a:lnSpc>
              <a:spcBef>
                <a:spcPct val="0"/>
              </a:spcBef>
              <a:buFontTx/>
              <a:buChar char="-"/>
            </a:pPr>
            <a:r>
              <a:rPr lang="vi-VN" sz="2800" dirty="0">
                <a:solidFill>
                  <a:prstClr val="white"/>
                </a:solidFill>
                <a:latin typeface="Public Sans" panose="020B0604020202020204" charset="0"/>
              </a:rPr>
              <a:t>Tối ưu </a:t>
            </a:r>
            <a:r>
              <a:rPr lang="en-US" sz="2800" dirty="0">
                <a:solidFill>
                  <a:prstClr val="white"/>
                </a:solidFill>
                <a:latin typeface="Public Sans" panose="020B0604020202020204" charset="0"/>
              </a:rPr>
              <a:t>h</a:t>
            </a:r>
            <a:r>
              <a:rPr lang="vi-VN" sz="2800" dirty="0">
                <a:solidFill>
                  <a:prstClr val="white"/>
                </a:solidFill>
                <a:latin typeface="Public Sans" panose="020B0604020202020204" charset="0"/>
              </a:rPr>
              <a:t>óa và đánh giá hiệu năng: Đề xuất xây dựng một kịch bản thử nghiệm để tự động tìm ra bộ tham số tối ưu (kích thước kernel, sigma) cho từng bộ lọc, đồng thời bổ sung phân đánh giá thời gian thực thi để có cái nhìn toàn diện về hiệu năng.</a:t>
            </a:r>
          </a:p>
          <a:p>
            <a:pPr lvl="0" algn="just">
              <a:lnSpc>
                <a:spcPts val="3639"/>
              </a:lnSpc>
              <a:spcBef>
                <a:spcPct val="0"/>
              </a:spcBef>
            </a:pPr>
            <a:endParaRPr lang="vi-VN" sz="2800" dirty="0">
              <a:solidFill>
                <a:prstClr val="white"/>
              </a:solidFill>
              <a:latin typeface="Public Sans" panose="020B0604020202020204" charset="0"/>
            </a:endParaRPr>
          </a:p>
          <a:p>
            <a:pPr marL="457200" lvl="0" indent="-457200" algn="just">
              <a:lnSpc>
                <a:spcPts val="3639"/>
              </a:lnSpc>
              <a:spcBef>
                <a:spcPct val="0"/>
              </a:spcBef>
              <a:buFontTx/>
              <a:buChar char="-"/>
            </a:pPr>
            <a:r>
              <a:rPr lang="vi-VN" sz="2800" dirty="0">
                <a:solidFill>
                  <a:prstClr val="white"/>
                </a:solidFill>
                <a:latin typeface="Public Sans" panose="020B0604020202020204" charset="0"/>
              </a:rPr>
              <a:t>Mở rộng sang ứng dụng chuyên sâu: Đề xuất áp dụng các kỹ thuật dữ liệu học vào bộ dữ liệu ảnh y tế, qua đó phân tích và báo cáo cụ thể về những ưu, nhược điểm của từng phương pháp trong một lĩnh vực đòi hỏi độ chính xác cao.</a:t>
            </a:r>
          </a:p>
        </p:txBody>
      </p:sp>
      <p:sp>
        <p:nvSpPr>
          <p:cNvPr id="9" name="TextBox 9"/>
          <p:cNvSpPr txBox="1"/>
          <p:nvPr/>
        </p:nvSpPr>
        <p:spPr>
          <a:xfrm>
            <a:off x="685800" y="723900"/>
            <a:ext cx="7673483" cy="609600"/>
          </a:xfrm>
          <a:prstGeom prst="rect">
            <a:avLst/>
          </a:prstGeom>
        </p:spPr>
        <p:txBody>
          <a:bodyPr lIns="0" tIns="0" rIns="0" bIns="0" rtlCol="0" anchor="t">
            <a:spAutoFit/>
          </a:bodyPr>
          <a:lstStyle/>
          <a:p>
            <a:pPr marL="0" marR="0" lvl="0" indent="0" algn="l" defTabSz="914400" rtl="0" eaLnBrk="1" fontAlgn="auto" latinLnBrk="0" hangingPunct="1">
              <a:lnSpc>
                <a:spcPts val="4830"/>
              </a:lnSpc>
              <a:spcBef>
                <a:spcPts val="0"/>
              </a:spcBef>
              <a:spcAft>
                <a:spcPts val="0"/>
              </a:spcAft>
              <a:buClrTx/>
              <a:buSzTx/>
              <a:buFontTx/>
              <a:buNone/>
              <a:tabLst/>
              <a:defRPr/>
            </a:pPr>
            <a:r>
              <a:rPr kumimoji="0" lang="en-US" sz="4025" b="1" i="0" u="none" strike="noStrike" kern="1200" cap="none" spc="0" normalizeH="0" baseline="0" noProof="0" dirty="0">
                <a:ln>
                  <a:noFill/>
                </a:ln>
                <a:solidFill>
                  <a:srgbClr val="FFFFFF"/>
                </a:solidFill>
                <a:effectLst/>
                <a:uLnTx/>
                <a:uFillTx/>
                <a:latin typeface="Public Sans Bold"/>
                <a:ea typeface="Public Sans Bold"/>
                <a:cs typeface="Public Sans Bold"/>
                <a:sym typeface="Public Sans Bold"/>
              </a:rPr>
              <a:t>6. KẾT LUẬN &amp; ĐỀ XUẤT</a:t>
            </a:r>
          </a:p>
        </p:txBody>
      </p:sp>
      <p:sp>
        <p:nvSpPr>
          <p:cNvPr id="10" name="TextBox 5">
            <a:extLst>
              <a:ext uri="{FF2B5EF4-FFF2-40B4-BE49-F238E27FC236}">
                <a16:creationId xmlns:a16="http://schemas.microsoft.com/office/drawing/2014/main" id="{903CED1A-3F04-4345-81FB-8818ADF0AB0A}"/>
              </a:ext>
            </a:extLst>
          </p:cNvPr>
          <p:cNvSpPr txBox="1"/>
          <p:nvPr/>
        </p:nvSpPr>
        <p:spPr>
          <a:xfrm>
            <a:off x="1676400" y="1633091"/>
            <a:ext cx="2438400" cy="538609"/>
          </a:xfrm>
          <a:prstGeom prst="rect">
            <a:avLst/>
          </a:prstGeom>
        </p:spPr>
        <p:txBody>
          <a:bodyPr wrap="square" lIns="0" tIns="0" rIns="0" bIns="0" rtlCol="0" anchor="t">
            <a:spAutoFit/>
          </a:bodyPr>
          <a:lstStyle/>
          <a:p>
            <a:pPr marL="0" marR="0" lvl="0" indent="0" algn="l" defTabSz="914400" rtl="0" eaLnBrk="1" fontAlgn="auto" latinLnBrk="0" hangingPunct="1">
              <a:lnSpc>
                <a:spcPts val="4199"/>
              </a:lnSpc>
              <a:spcBef>
                <a:spcPct val="0"/>
              </a:spcBef>
              <a:spcAft>
                <a:spcPts val="0"/>
              </a:spcAft>
              <a:buClrTx/>
              <a:buSzTx/>
              <a:buFontTx/>
              <a:buNone/>
              <a:tabLst/>
              <a:defRPr/>
            </a:pPr>
            <a:r>
              <a:rPr lang="en-US" sz="3600" b="1" dirty="0" err="1">
                <a:solidFill>
                  <a:srgbClr val="FFFFFF"/>
                </a:solidFill>
                <a:latin typeface="Public Sans Bold"/>
                <a:ea typeface="Public Sans Bold"/>
                <a:cs typeface="Public Sans Bold"/>
                <a:sym typeface="Public Sans Bold"/>
              </a:rPr>
              <a:t>Đề</a:t>
            </a:r>
            <a:r>
              <a:rPr lang="en-US" sz="3600" b="1" dirty="0">
                <a:solidFill>
                  <a:srgbClr val="FFFFFF"/>
                </a:solidFill>
                <a:latin typeface="Public Sans Bold"/>
                <a:ea typeface="Public Sans Bold"/>
                <a:cs typeface="Public Sans Bold"/>
                <a:sym typeface="Public Sans Bold"/>
              </a:rPr>
              <a:t> </a:t>
            </a:r>
            <a:r>
              <a:rPr lang="en-US" sz="3600" b="1" dirty="0" err="1">
                <a:solidFill>
                  <a:srgbClr val="FFFFFF"/>
                </a:solidFill>
                <a:latin typeface="Public Sans Bold"/>
                <a:ea typeface="Public Sans Bold"/>
                <a:cs typeface="Public Sans Bold"/>
                <a:sym typeface="Public Sans Bold"/>
              </a:rPr>
              <a:t>Xuất</a:t>
            </a:r>
            <a:r>
              <a:rPr kumimoji="0" lang="en-US" sz="3600" b="1" i="0" u="none" strike="noStrike" kern="1200" cap="none" spc="0" normalizeH="0" baseline="0" noProof="0" dirty="0">
                <a:ln>
                  <a:noFill/>
                </a:ln>
                <a:solidFill>
                  <a:srgbClr val="FFFFFF"/>
                </a:solidFill>
                <a:effectLst/>
                <a:uLnTx/>
                <a:uFillTx/>
                <a:latin typeface="Public Sans Bold"/>
                <a:ea typeface="Public Sans Bold"/>
                <a:cs typeface="Public Sans Bold"/>
                <a:sym typeface="Public Sans Bold"/>
              </a:rPr>
              <a:t>:</a:t>
            </a:r>
          </a:p>
        </p:txBody>
      </p:sp>
    </p:spTree>
    <p:extLst>
      <p:ext uri="{BB962C8B-B14F-4D97-AF65-F5344CB8AC3E}">
        <p14:creationId xmlns:p14="http://schemas.microsoft.com/office/powerpoint/2010/main" val="202970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9612" y="9258300"/>
            <a:ext cx="18889484" cy="1208458"/>
          </a:xfrm>
          <a:prstGeom prst="rect">
            <a:avLst/>
          </a:prstGeom>
          <a:solidFill>
            <a:srgbClr val="202020"/>
          </a:solidFill>
        </p:spPr>
      </p:sp>
      <p:sp>
        <p:nvSpPr>
          <p:cNvPr id="3" name="TextBox 3"/>
          <p:cNvSpPr txBox="1"/>
          <p:nvPr/>
        </p:nvSpPr>
        <p:spPr>
          <a:xfrm>
            <a:off x="1481408" y="1409700"/>
            <a:ext cx="4980851" cy="547371"/>
          </a:xfrm>
          <a:prstGeom prst="rect">
            <a:avLst/>
          </a:prstGeom>
        </p:spPr>
        <p:txBody>
          <a:bodyPr lIns="0" tIns="0" rIns="0" bIns="0" rtlCol="0" anchor="t">
            <a:spAutoFit/>
          </a:bodyPr>
          <a:lstStyle/>
          <a:p>
            <a:pPr algn="l">
              <a:lnSpc>
                <a:spcPts val="4479"/>
              </a:lnSpc>
            </a:pPr>
            <a:r>
              <a:rPr lang="en-US" sz="3199" b="1" spc="63" dirty="0">
                <a:solidFill>
                  <a:srgbClr val="202020"/>
                </a:solidFill>
                <a:latin typeface="Public Sans Bold"/>
                <a:ea typeface="Public Sans Bold"/>
                <a:cs typeface="Public Sans Bold"/>
                <a:sym typeface="Public Sans Bold"/>
              </a:rPr>
              <a:t>TÀI LIỆU THAM KHẢO</a:t>
            </a:r>
          </a:p>
        </p:txBody>
      </p:sp>
      <p:sp>
        <p:nvSpPr>
          <p:cNvPr id="4" name="TextBox 4"/>
          <p:cNvSpPr txBox="1"/>
          <p:nvPr/>
        </p:nvSpPr>
        <p:spPr>
          <a:xfrm>
            <a:off x="1806505" y="1929657"/>
            <a:ext cx="16252895" cy="3091039"/>
          </a:xfrm>
          <a:prstGeom prst="rect">
            <a:avLst/>
          </a:prstGeom>
        </p:spPr>
        <p:txBody>
          <a:bodyPr wrap="square" lIns="0" tIns="0" rIns="0" bIns="0" rtlCol="0" anchor="t">
            <a:spAutoFit/>
          </a:bodyPr>
          <a:lstStyle/>
          <a:p>
            <a:pPr marL="313053" lvl="1">
              <a:lnSpc>
                <a:spcPts val="4059"/>
              </a:lnSpc>
            </a:pPr>
            <a:r>
              <a:rPr lang="en-US" sz="2300" dirty="0">
                <a:solidFill>
                  <a:srgbClr val="202020"/>
                </a:solidFill>
                <a:latin typeface="Public Sans Thin"/>
                <a:ea typeface="Public Sans Thin"/>
                <a:cs typeface="Public Sans Thin"/>
                <a:sym typeface="Public Sans Thin"/>
                <a:hlinkClick r:id="rId2"/>
              </a:rPr>
              <a:t>https://docs.opencv.org/3.4/d5/db5/tutorial_laplace_operator.html</a:t>
            </a:r>
            <a:endParaRPr lang="en-US" sz="2300" dirty="0">
              <a:solidFill>
                <a:srgbClr val="202020"/>
              </a:solidFill>
              <a:latin typeface="Public Sans Thin"/>
              <a:ea typeface="Public Sans Thin"/>
              <a:cs typeface="Public Sans Thin"/>
              <a:sym typeface="Public Sans Thin"/>
            </a:endParaRPr>
          </a:p>
          <a:p>
            <a:pPr marL="313053" lvl="1">
              <a:lnSpc>
                <a:spcPts val="4059"/>
              </a:lnSpc>
            </a:pPr>
            <a:r>
              <a:rPr lang="en-US" sz="2300" dirty="0">
                <a:solidFill>
                  <a:srgbClr val="202020"/>
                </a:solidFill>
                <a:latin typeface="Public Sans Thin"/>
                <a:ea typeface="Public Sans Thin"/>
                <a:cs typeface="Public Sans Thin"/>
                <a:sym typeface="Public Sans Thin"/>
                <a:hlinkClick r:id="rId3"/>
              </a:rPr>
              <a:t>https://www.nv5geospatialsoftware.com/docs/LaplacianFilters.html</a:t>
            </a:r>
            <a:endParaRPr lang="en-US" sz="2300" dirty="0">
              <a:solidFill>
                <a:srgbClr val="202020"/>
              </a:solidFill>
              <a:latin typeface="Public Sans Thin"/>
              <a:ea typeface="Public Sans Thin"/>
              <a:cs typeface="Public Sans Thin"/>
              <a:sym typeface="Public Sans Thin"/>
            </a:endParaRPr>
          </a:p>
          <a:p>
            <a:pPr marL="313053" lvl="1">
              <a:lnSpc>
                <a:spcPts val="4059"/>
              </a:lnSpc>
            </a:pPr>
            <a:r>
              <a:rPr lang="en-US" sz="2300" dirty="0">
                <a:solidFill>
                  <a:srgbClr val="202020"/>
                </a:solidFill>
                <a:latin typeface="Public Sans Thin"/>
                <a:ea typeface="Public Sans Thin"/>
                <a:cs typeface="Public Sans Thin"/>
                <a:sym typeface="Public Sans Thin"/>
                <a:hlinkClick r:id="rId4"/>
              </a:rPr>
              <a:t>https://stackoverflow.com/questions/4993082/how-can-i-sharpen-an-image-in-opencv</a:t>
            </a:r>
            <a:endParaRPr lang="en-US" sz="2300" dirty="0">
              <a:solidFill>
                <a:srgbClr val="202020"/>
              </a:solidFill>
              <a:latin typeface="Public Sans Thin"/>
              <a:ea typeface="Public Sans Thin"/>
              <a:cs typeface="Public Sans Thin"/>
              <a:sym typeface="Public Sans Thin"/>
            </a:endParaRPr>
          </a:p>
          <a:p>
            <a:pPr marL="313053" lvl="1">
              <a:lnSpc>
                <a:spcPts val="4059"/>
              </a:lnSpc>
            </a:pPr>
            <a:r>
              <a:rPr lang="en-US" sz="2300" dirty="0">
                <a:solidFill>
                  <a:srgbClr val="202020"/>
                </a:solidFill>
                <a:latin typeface="Public Sans Thin"/>
                <a:ea typeface="Public Sans Thin"/>
                <a:cs typeface="Public Sans Thin"/>
                <a:sym typeface="Public Sans Thin"/>
                <a:hlinkClick r:id="rId5"/>
              </a:rPr>
              <a:t>https://opencv.org/blog/edge-detection-using-opencv/</a:t>
            </a:r>
            <a:endParaRPr lang="en-US" sz="2300" dirty="0">
              <a:solidFill>
                <a:srgbClr val="202020"/>
              </a:solidFill>
              <a:latin typeface="Public Sans Thin"/>
              <a:ea typeface="Public Sans Thin"/>
              <a:cs typeface="Public Sans Thin"/>
              <a:sym typeface="Public Sans Thin"/>
            </a:endParaRPr>
          </a:p>
          <a:p>
            <a:pPr marL="313053" lvl="1">
              <a:lnSpc>
                <a:spcPts val="4059"/>
              </a:lnSpc>
            </a:pPr>
            <a:r>
              <a:rPr lang="en-US" sz="2300" dirty="0">
                <a:solidFill>
                  <a:srgbClr val="202020"/>
                </a:solidFill>
                <a:latin typeface="Public Sans Thin"/>
                <a:ea typeface="Public Sans Thin"/>
                <a:cs typeface="Public Sans Thin"/>
                <a:sym typeface="Public Sans Thin"/>
                <a:hlinkClick r:id="rId6"/>
              </a:rPr>
              <a:t>https://www.geeksforgeeks.org/software-engineering/edge-detection-using-prewitt-scharr-and-sobel-operator/</a:t>
            </a:r>
            <a:endParaRPr lang="en-US" sz="2300" dirty="0">
              <a:solidFill>
                <a:srgbClr val="202020"/>
              </a:solidFill>
              <a:latin typeface="Public Sans Thin"/>
              <a:ea typeface="Public Sans Thin"/>
              <a:cs typeface="Public Sans Thin"/>
              <a:sym typeface="Public Sans Thin"/>
            </a:endParaRPr>
          </a:p>
          <a:p>
            <a:pPr marL="313053" lvl="1">
              <a:lnSpc>
                <a:spcPts val="4059"/>
              </a:lnSpc>
            </a:pPr>
            <a:r>
              <a:rPr lang="en-US" sz="2300" b="1" dirty="0">
                <a:solidFill>
                  <a:srgbClr val="202020"/>
                </a:solidFill>
                <a:latin typeface="Public Sans Thin"/>
                <a:ea typeface="Public Sans Thin"/>
                <a:cs typeface="Public Sans Thin"/>
                <a:sym typeface="Public Sans Thin"/>
              </a:rPr>
              <a:t>Chat GPT, Gemini</a:t>
            </a:r>
          </a:p>
        </p:txBody>
      </p:sp>
      <p:sp>
        <p:nvSpPr>
          <p:cNvPr id="5" name="TextBox 5"/>
          <p:cNvSpPr txBox="1"/>
          <p:nvPr/>
        </p:nvSpPr>
        <p:spPr>
          <a:xfrm>
            <a:off x="685800" y="571500"/>
            <a:ext cx="9233054" cy="609600"/>
          </a:xfrm>
          <a:prstGeom prst="rect">
            <a:avLst/>
          </a:prstGeom>
        </p:spPr>
        <p:txBody>
          <a:bodyPr lIns="0" tIns="0" rIns="0" bIns="0" rtlCol="0" anchor="t">
            <a:spAutoFit/>
          </a:bodyPr>
          <a:lstStyle/>
          <a:p>
            <a:pPr algn="l">
              <a:lnSpc>
                <a:spcPts val="4830"/>
              </a:lnSpc>
            </a:pPr>
            <a:r>
              <a:rPr lang="en-US" sz="4025" b="1" dirty="0">
                <a:solidFill>
                  <a:srgbClr val="000000"/>
                </a:solidFill>
                <a:latin typeface="Public Sans Bold"/>
                <a:ea typeface="Public Sans Bold"/>
                <a:cs typeface="Public Sans Bold"/>
                <a:sym typeface="Public Sans Bold"/>
              </a:rPr>
              <a:t>7. TÀI LIỆU THAM KHẢO &amp; PHỤ LỤC</a:t>
            </a:r>
          </a:p>
        </p:txBody>
      </p:sp>
      <p:grpSp>
        <p:nvGrpSpPr>
          <p:cNvPr id="6" name="Group 6"/>
          <p:cNvGrpSpPr/>
          <p:nvPr/>
        </p:nvGrpSpPr>
        <p:grpSpPr>
          <a:xfrm>
            <a:off x="17259300" y="9645607"/>
            <a:ext cx="560217" cy="196047"/>
            <a:chOff x="0" y="0"/>
            <a:chExt cx="1226641" cy="429260"/>
          </a:xfrm>
        </p:grpSpPr>
        <p:sp>
          <p:nvSpPr>
            <p:cNvPr id="7" name="Freeform 7"/>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8" name="TextBox 8"/>
          <p:cNvSpPr txBox="1"/>
          <p:nvPr/>
        </p:nvSpPr>
        <p:spPr>
          <a:xfrm>
            <a:off x="1502817" y="5212319"/>
            <a:ext cx="4142410" cy="547371"/>
          </a:xfrm>
          <a:prstGeom prst="rect">
            <a:avLst/>
          </a:prstGeom>
        </p:spPr>
        <p:txBody>
          <a:bodyPr lIns="0" tIns="0" rIns="0" bIns="0" rtlCol="0" anchor="t">
            <a:spAutoFit/>
          </a:bodyPr>
          <a:lstStyle/>
          <a:p>
            <a:pPr algn="l">
              <a:lnSpc>
                <a:spcPts val="4479"/>
              </a:lnSpc>
            </a:pPr>
            <a:r>
              <a:rPr lang="en-US" sz="3199" b="1" spc="63" dirty="0">
                <a:solidFill>
                  <a:srgbClr val="202020"/>
                </a:solidFill>
                <a:latin typeface="Public Sans Bold"/>
                <a:ea typeface="Public Sans Bold"/>
                <a:cs typeface="Public Sans Bold"/>
                <a:sym typeface="Public Sans Bold"/>
              </a:rPr>
              <a:t>PHỤ LỤC</a:t>
            </a:r>
          </a:p>
        </p:txBody>
      </p:sp>
      <p:sp>
        <p:nvSpPr>
          <p:cNvPr id="9" name="TextBox 9"/>
          <p:cNvSpPr txBox="1"/>
          <p:nvPr/>
        </p:nvSpPr>
        <p:spPr>
          <a:xfrm>
            <a:off x="2086614" y="5745719"/>
            <a:ext cx="15732903" cy="990849"/>
          </a:xfrm>
          <a:prstGeom prst="rect">
            <a:avLst/>
          </a:prstGeom>
        </p:spPr>
        <p:txBody>
          <a:bodyPr wrap="square" lIns="0" tIns="0" rIns="0" bIns="0" rtlCol="0" anchor="t">
            <a:spAutoFit/>
          </a:bodyPr>
          <a:lstStyle/>
          <a:p>
            <a:pPr>
              <a:lnSpc>
                <a:spcPts val="4059"/>
              </a:lnSpc>
            </a:pPr>
            <a:r>
              <a:rPr lang="en-US" sz="2899" b="1" dirty="0" err="1">
                <a:solidFill>
                  <a:srgbClr val="202020"/>
                </a:solidFill>
                <a:latin typeface="Public Sans Bold"/>
                <a:ea typeface="Public Sans Bold"/>
                <a:cs typeface="Public Sans Bold"/>
                <a:sym typeface="Public Sans Bold"/>
              </a:rPr>
              <a:t>Github</a:t>
            </a:r>
            <a:r>
              <a:rPr lang="en-US" sz="2899" b="1" dirty="0">
                <a:solidFill>
                  <a:srgbClr val="202020"/>
                </a:solidFill>
                <a:latin typeface="Public Sans Bold"/>
                <a:ea typeface="Public Sans Bold"/>
                <a:cs typeface="Public Sans Bold"/>
                <a:sym typeface="Public Sans Bold"/>
              </a:rPr>
              <a:t>:</a:t>
            </a:r>
            <a:endParaRPr lang="en-US" sz="2899" dirty="0">
              <a:solidFill>
                <a:srgbClr val="202020"/>
              </a:solidFill>
              <a:latin typeface="Public Sans Thin"/>
              <a:ea typeface="Public Sans Bold"/>
              <a:cs typeface="Public Sans Bold"/>
              <a:sym typeface="Public Sans Thin"/>
            </a:endParaRPr>
          </a:p>
          <a:p>
            <a:pPr>
              <a:lnSpc>
                <a:spcPts val="4059"/>
              </a:lnSpc>
            </a:pPr>
            <a:r>
              <a:rPr lang="en-US" sz="2400" dirty="0">
                <a:solidFill>
                  <a:srgbClr val="202020"/>
                </a:solidFill>
                <a:latin typeface="Public Sans Thin"/>
                <a:ea typeface="Public Sans Thin"/>
                <a:cs typeface="Public Sans Thin"/>
                <a:sym typeface="Public Sans Thin"/>
                <a:hlinkClick r:id="rId7"/>
              </a:rPr>
              <a:t>https://github.com/nellies07/Nhom13_NgoVanThanh_NguyenCaoVietAn_NguyenThanhDat_Tieu_luan_2.git</a:t>
            </a:r>
            <a:endParaRPr lang="en-US" sz="2400" dirty="0">
              <a:solidFill>
                <a:srgbClr val="202020"/>
              </a:solidFill>
              <a:latin typeface="Public Sans Thin"/>
              <a:ea typeface="Public Sans Thin"/>
              <a:cs typeface="Public Sans Thin"/>
              <a:sym typeface="Public Sans Thin"/>
            </a:endParaRPr>
          </a:p>
        </p:txBody>
      </p:sp>
      <p:sp>
        <p:nvSpPr>
          <p:cNvPr id="10" name="TextBox 9">
            <a:extLst>
              <a:ext uri="{FF2B5EF4-FFF2-40B4-BE49-F238E27FC236}">
                <a16:creationId xmlns:a16="http://schemas.microsoft.com/office/drawing/2014/main" id="{AE2C4040-3DC1-4B40-8510-DABED9ED289F}"/>
              </a:ext>
            </a:extLst>
          </p:cNvPr>
          <p:cNvSpPr txBox="1"/>
          <p:nvPr/>
        </p:nvSpPr>
        <p:spPr>
          <a:xfrm>
            <a:off x="2086613" y="6888719"/>
            <a:ext cx="15732903" cy="1531381"/>
          </a:xfrm>
          <a:prstGeom prst="rect">
            <a:avLst/>
          </a:prstGeom>
        </p:spPr>
        <p:txBody>
          <a:bodyPr wrap="square" lIns="0" tIns="0" rIns="0" bIns="0" rtlCol="0" anchor="t">
            <a:spAutoFit/>
          </a:bodyPr>
          <a:lstStyle/>
          <a:p>
            <a:pPr>
              <a:lnSpc>
                <a:spcPts val="4059"/>
              </a:lnSpc>
            </a:pPr>
            <a:r>
              <a:rPr lang="en-US" sz="2899" b="1" dirty="0">
                <a:solidFill>
                  <a:srgbClr val="202020"/>
                </a:solidFill>
                <a:latin typeface="Public Sans Bold"/>
                <a:ea typeface="Public Sans Bold"/>
                <a:cs typeface="Public Sans Bold"/>
                <a:sym typeface="Public Sans Bold"/>
              </a:rPr>
              <a:t>Dataset:</a:t>
            </a:r>
            <a:r>
              <a:rPr lang="en-US" sz="2899" dirty="0">
                <a:solidFill>
                  <a:srgbClr val="202020"/>
                </a:solidFill>
                <a:latin typeface="Public Sans Thin"/>
                <a:ea typeface="Public Sans Thin"/>
                <a:cs typeface="Public Sans Thin"/>
                <a:sym typeface="Public Sans Thin"/>
              </a:rPr>
              <a:t> </a:t>
            </a:r>
          </a:p>
          <a:p>
            <a:pPr>
              <a:lnSpc>
                <a:spcPts val="4059"/>
              </a:lnSpc>
            </a:pPr>
            <a:r>
              <a:rPr lang="en-US" sz="2400" dirty="0">
                <a:solidFill>
                  <a:srgbClr val="202020"/>
                </a:solidFill>
                <a:latin typeface="Public Sans Thin"/>
                <a:ea typeface="Public Sans Thin"/>
                <a:cs typeface="Public Sans Thin"/>
                <a:sym typeface="Public Sans Thin"/>
                <a:hlinkClick r:id="rId8"/>
              </a:rPr>
              <a:t>https://www.kaggle.com/datasets/kanaadlimaye/alzheimers-classification-dataset</a:t>
            </a:r>
          </a:p>
          <a:p>
            <a:pPr>
              <a:lnSpc>
                <a:spcPts val="4059"/>
              </a:lnSpc>
            </a:pPr>
            <a:r>
              <a:rPr lang="en-US" sz="2400" dirty="0">
                <a:solidFill>
                  <a:srgbClr val="202020"/>
                </a:solidFill>
                <a:latin typeface="Public Sans Thin"/>
                <a:ea typeface="Public Sans Thin"/>
                <a:cs typeface="Public Sans Thin"/>
                <a:sym typeface="Public Sans Thin"/>
                <a:hlinkClick r:id="rId8"/>
              </a:rPr>
              <a:t>https://www.kaggle.com/datasets/trainingdatapro/dicom-brain-dataset</a:t>
            </a:r>
            <a:endParaRPr lang="en-US" sz="2400" dirty="0">
              <a:solidFill>
                <a:srgbClr val="202020"/>
              </a:solidFill>
              <a:latin typeface="Public Sans Thin"/>
              <a:ea typeface="Public Sans Thin"/>
              <a:cs typeface="Public Sans Thin"/>
              <a:sym typeface="Public Sans Thi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 name="AutoShape 2"/>
          <p:cNvSpPr/>
          <p:nvPr/>
        </p:nvSpPr>
        <p:spPr>
          <a:xfrm>
            <a:off x="-152402" y="1042065"/>
            <a:ext cx="19676257" cy="9525"/>
          </a:xfrm>
          <a:prstGeom prst="rect">
            <a:avLst/>
          </a:prstGeom>
          <a:solidFill>
            <a:srgbClr val="202020">
              <a:alpha val="19608"/>
            </a:srgbClr>
          </a:solidFill>
        </p:spPr>
      </p:sp>
      <p:sp>
        <p:nvSpPr>
          <p:cNvPr id="4" name="AutoShape 4"/>
          <p:cNvSpPr/>
          <p:nvPr/>
        </p:nvSpPr>
        <p:spPr>
          <a:xfrm>
            <a:off x="-457200" y="9239249"/>
            <a:ext cx="19676257" cy="9525"/>
          </a:xfrm>
          <a:prstGeom prst="rect">
            <a:avLst/>
          </a:prstGeom>
          <a:solidFill>
            <a:srgbClr val="202020">
              <a:alpha val="19608"/>
            </a:srgbClr>
          </a:solidFill>
        </p:spPr>
      </p:sp>
      <p:sp>
        <p:nvSpPr>
          <p:cNvPr id="5" name="AutoShape 5"/>
          <p:cNvSpPr/>
          <p:nvPr/>
        </p:nvSpPr>
        <p:spPr>
          <a:xfrm>
            <a:off x="-152402" y="9206834"/>
            <a:ext cx="19676257" cy="9525"/>
          </a:xfrm>
          <a:prstGeom prst="rect">
            <a:avLst/>
          </a:prstGeom>
          <a:solidFill>
            <a:srgbClr val="202020">
              <a:alpha val="19608"/>
            </a:srgbClr>
          </a:solidFill>
        </p:spPr>
      </p:sp>
      <p:sp>
        <p:nvSpPr>
          <p:cNvPr id="6" name="AutoShape 5">
            <a:extLst>
              <a:ext uri="{FF2B5EF4-FFF2-40B4-BE49-F238E27FC236}">
                <a16:creationId xmlns:a16="http://schemas.microsoft.com/office/drawing/2014/main" id="{9F8D3148-2958-47B5-B419-87A74EA47B7D}"/>
              </a:ext>
            </a:extLst>
          </p:cNvPr>
          <p:cNvSpPr/>
          <p:nvPr/>
        </p:nvSpPr>
        <p:spPr>
          <a:xfrm>
            <a:off x="-152401" y="1019175"/>
            <a:ext cx="19676257" cy="9525"/>
          </a:xfrm>
          <a:prstGeom prst="rect">
            <a:avLst/>
          </a:prstGeom>
          <a:solidFill>
            <a:srgbClr val="202020">
              <a:alpha val="19608"/>
            </a:srgbClr>
          </a:solidFill>
        </p:spPr>
      </p:sp>
      <p:sp>
        <p:nvSpPr>
          <p:cNvPr id="8" name="TextBox 7">
            <a:extLst>
              <a:ext uri="{FF2B5EF4-FFF2-40B4-BE49-F238E27FC236}">
                <a16:creationId xmlns:a16="http://schemas.microsoft.com/office/drawing/2014/main" id="{9F7E8178-7881-443F-A58D-5992E5F28AB7}"/>
              </a:ext>
            </a:extLst>
          </p:cNvPr>
          <p:cNvSpPr txBox="1"/>
          <p:nvPr/>
        </p:nvSpPr>
        <p:spPr>
          <a:xfrm>
            <a:off x="1735472" y="4483700"/>
            <a:ext cx="15900507" cy="1323439"/>
          </a:xfrm>
          <a:prstGeom prst="rect">
            <a:avLst/>
          </a:prstGeom>
          <a:noFill/>
        </p:spPr>
        <p:txBody>
          <a:bodyPr wrap="none" rtlCol="0">
            <a:spAutoFit/>
          </a:bodyPr>
          <a:lstStyle/>
          <a:p>
            <a:r>
              <a:rPr lang="en-US" sz="8000" dirty="0">
                <a:latin typeface="Public Sans Bold" panose="020B0604020202020204" charset="0"/>
              </a:rPr>
              <a:t>THANKS FOR YOUR LISTENING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5" name="TextBox 5"/>
          <p:cNvSpPr txBox="1"/>
          <p:nvPr/>
        </p:nvSpPr>
        <p:spPr>
          <a:xfrm>
            <a:off x="1869012" y="2685158"/>
            <a:ext cx="15580788" cy="1457771"/>
          </a:xfrm>
          <a:prstGeom prst="rect">
            <a:avLst/>
          </a:prstGeom>
        </p:spPr>
        <p:txBody>
          <a:bodyPr wrap="square" lIns="0" tIns="0" rIns="0" bIns="0" rtlCol="0" anchor="t">
            <a:spAutoFit/>
          </a:bodyPr>
          <a:lstStyle/>
          <a:p>
            <a:pPr algn="just">
              <a:lnSpc>
                <a:spcPts val="3919"/>
              </a:lnSpc>
            </a:pPr>
            <a:r>
              <a:rPr lang="en-US" sz="2800" b="1" dirty="0" err="1">
                <a:solidFill>
                  <a:srgbClr val="202020"/>
                </a:solidFill>
                <a:latin typeface="Public Sans Bold" panose="020B0604020202020204" charset="0"/>
                <a:ea typeface="Public Sans Bold"/>
                <a:cs typeface="Public Sans Bold"/>
                <a:sym typeface="Public Sans Bold"/>
              </a:rPr>
              <a:t>Giới</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thiệu</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chung</a:t>
            </a:r>
            <a:r>
              <a:rPr lang="en-US" sz="2800" b="1" dirty="0">
                <a:solidFill>
                  <a:srgbClr val="202020"/>
                </a:solidFill>
                <a:latin typeface="Public Sans Bold" panose="020B0604020202020204" charset="0"/>
                <a:ea typeface="Public Sans Bold"/>
                <a:cs typeface="Public Sans Bold"/>
                <a:sym typeface="Public Sans Bold"/>
              </a:rPr>
              <a:t>: </a:t>
            </a:r>
            <a:r>
              <a:rPr lang="vi-VN" sz="2800" dirty="0">
                <a:latin typeface="Public Sans" panose="020B0604020202020204" charset="0"/>
              </a:rPr>
              <a:t>Bài</a:t>
            </a:r>
            <a:r>
              <a:rPr lang="en-US" sz="2800" dirty="0">
                <a:latin typeface="Public Sans" panose="020B0604020202020204" charset="0"/>
              </a:rPr>
              <a:t> </a:t>
            </a:r>
            <a:r>
              <a:rPr lang="vi-VN" sz="2800" dirty="0">
                <a:latin typeface="Public Sans" panose="020B0604020202020204" charset="0"/>
              </a:rPr>
              <a:t>này</a:t>
            </a:r>
            <a:r>
              <a:rPr lang="en-US" sz="2800" dirty="0">
                <a:latin typeface="Public Sans" panose="020B0604020202020204" charset="0"/>
              </a:rPr>
              <a:t> </a:t>
            </a:r>
            <a:r>
              <a:rPr lang="en-US" sz="2800" dirty="0" err="1">
                <a:latin typeface="Public Sans" panose="020B0604020202020204" charset="0"/>
              </a:rPr>
              <a:t>sẽ</a:t>
            </a:r>
            <a:r>
              <a:rPr lang="vi-VN" sz="2800" dirty="0">
                <a:latin typeface="Public Sans" panose="020B0604020202020204" charset="0"/>
              </a:rPr>
              <a:t> cài đặt và so sánh hiệu quả của bốn bộ lọc làm mờ: Mean, Gaussian, Median, và Bilateral. Các bộ lọc được thử nghiệm trên ảnh có hai loại nhiễu là Gaussian và Salt &amp; Pepper, sau đó được đánh giá bằng các chỉ số PSNR và SSIM</a:t>
            </a:r>
            <a:r>
              <a:rPr lang="en-US" sz="2800" dirty="0">
                <a:latin typeface="Public Sans" panose="020B0604020202020204" charset="0"/>
              </a:rPr>
              <a:t>.</a:t>
            </a:r>
            <a:endParaRPr lang="en-US" sz="2800" dirty="0">
              <a:solidFill>
                <a:srgbClr val="202020"/>
              </a:solidFill>
              <a:latin typeface="Public Sans" panose="020B0604020202020204" charset="0"/>
              <a:ea typeface="Public Sans Bold"/>
              <a:cs typeface="Public Sans Bold"/>
              <a:sym typeface="Public Sans Bold"/>
            </a:endParaRPr>
          </a:p>
        </p:txBody>
      </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So </a:t>
            </a:r>
            <a:r>
              <a:rPr lang="en-US" sz="4000" b="1" dirty="0" err="1">
                <a:latin typeface="Public Sans Bold" panose="020B0604020202020204" charset="0"/>
                <a:ea typeface="Public Sans"/>
                <a:cs typeface="Public Sans"/>
                <a:sym typeface="Public Sans"/>
              </a:rPr>
              <a:t>sánh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và</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phân</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tích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các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bộ</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lọc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làm</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mờ</a:t>
            </a:r>
            <a:endParaRPr lang="en-US" sz="4000" b="1" dirty="0">
              <a:latin typeface="Public Sans Bold" panose="020B0604020202020204" charset="0"/>
              <a:ea typeface="Public Sans"/>
              <a:cs typeface="Public Sans"/>
              <a:sym typeface="Public Sans"/>
            </a:endParaRP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8" name="TextBox 5">
            <a:extLst>
              <a:ext uri="{FF2B5EF4-FFF2-40B4-BE49-F238E27FC236}">
                <a16:creationId xmlns:a16="http://schemas.microsoft.com/office/drawing/2014/main" id="{0A48DCF8-9EDA-464C-AC11-6F218D0BA357}"/>
              </a:ext>
            </a:extLst>
          </p:cNvPr>
          <p:cNvSpPr txBox="1"/>
          <p:nvPr/>
        </p:nvSpPr>
        <p:spPr>
          <a:xfrm>
            <a:off x="1869012" y="5590729"/>
            <a:ext cx="15580788" cy="1457771"/>
          </a:xfrm>
          <a:prstGeom prst="rect">
            <a:avLst/>
          </a:prstGeom>
        </p:spPr>
        <p:txBody>
          <a:bodyPr wrap="square" lIns="0" tIns="0" rIns="0" bIns="0" rtlCol="0" anchor="t">
            <a:spAutoFit/>
          </a:bodyPr>
          <a:lstStyle/>
          <a:p>
            <a:pPr algn="just">
              <a:lnSpc>
                <a:spcPts val="3919"/>
              </a:lnSpc>
            </a:pPr>
            <a:r>
              <a:rPr lang="en-US" sz="2800" b="1" dirty="0" err="1">
                <a:solidFill>
                  <a:srgbClr val="202020"/>
                </a:solidFill>
                <a:latin typeface="Public Sans Bold" panose="020B0604020202020204" charset="0"/>
                <a:ea typeface="Public Sans Bold"/>
                <a:cs typeface="Public Sans Bold"/>
                <a:sym typeface="Public Sans Bold"/>
              </a:rPr>
              <a:t>Giới</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thiệu</a:t>
            </a:r>
            <a:r>
              <a:rPr lang="en-US" sz="2800" b="1" dirty="0">
                <a:solidFill>
                  <a:srgbClr val="202020"/>
                </a:solidFill>
                <a:latin typeface="Public Sans Bold" panose="020B0604020202020204" charset="0"/>
                <a:ea typeface="Public Sans Bold"/>
                <a:cs typeface="Public Sans Bold"/>
                <a:sym typeface="Public Sans Bold"/>
              </a:rPr>
              <a:t> </a:t>
            </a:r>
            <a:r>
              <a:rPr lang="en-US" sz="2800" b="1" dirty="0" err="1">
                <a:solidFill>
                  <a:srgbClr val="202020"/>
                </a:solidFill>
                <a:latin typeface="Public Sans Bold" panose="020B0604020202020204" charset="0"/>
                <a:ea typeface="Public Sans Bold"/>
                <a:cs typeface="Public Sans Bold"/>
                <a:sym typeface="Public Sans Bold"/>
              </a:rPr>
              <a:t>chung</a:t>
            </a:r>
            <a:r>
              <a:rPr lang="en-US" sz="2800" b="1" dirty="0">
                <a:solidFill>
                  <a:srgbClr val="202020"/>
                </a:solidFill>
                <a:latin typeface="Public Sans Bold" panose="020B0604020202020204" charset="0"/>
                <a:ea typeface="Public Sans Bold"/>
                <a:cs typeface="Public Sans Bold"/>
                <a:sym typeface="Public Sans Bold"/>
              </a:rPr>
              <a:t>: </a:t>
            </a:r>
            <a:r>
              <a:rPr lang="vi-VN" sz="2800" dirty="0">
                <a:latin typeface="Public Sans" panose="020B0604020202020204" charset="0"/>
              </a:rPr>
              <a:t>Bài thực hành này cài đặt và triển khai các bộ lọc phát hiện biên Sobel, Prewitt, và Laplacian từ đầu. Các kết quả sau đó được so sánh với bộ lọc Canny và được ứng dụng trên các loại ảnh thực tế (ảnh đường phố, văn bản) để đánh giá hiệu quả.</a:t>
            </a:r>
            <a:endParaRPr lang="en-US" sz="2800" dirty="0">
              <a:solidFill>
                <a:srgbClr val="202020"/>
              </a:solidFill>
              <a:latin typeface="Public Sans" panose="020B0604020202020204" charset="0"/>
              <a:ea typeface="Public Sans Bold"/>
              <a:cs typeface="Public Sans Bold"/>
              <a:sym typeface="Public Sans Bold"/>
            </a:endParaRPr>
          </a:p>
        </p:txBody>
      </p:sp>
      <p:sp>
        <p:nvSpPr>
          <p:cNvPr id="19" name="TextBox 6">
            <a:extLst>
              <a:ext uri="{FF2B5EF4-FFF2-40B4-BE49-F238E27FC236}">
                <a16:creationId xmlns:a16="http://schemas.microsoft.com/office/drawing/2014/main" id="{05601964-56EE-4FEB-B6F1-596B273955CA}"/>
              </a:ext>
            </a:extLst>
          </p:cNvPr>
          <p:cNvSpPr txBox="1"/>
          <p:nvPr/>
        </p:nvSpPr>
        <p:spPr>
          <a:xfrm>
            <a:off x="1066800" y="484204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Edge Detection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So </a:t>
            </a:r>
            <a:r>
              <a:rPr lang="en-US" sz="4000" b="1" dirty="0" err="1">
                <a:latin typeface="Public Sans Bold" panose="020B0604020202020204" charset="0"/>
                <a:ea typeface="Public Sans"/>
                <a:cs typeface="Public Sans"/>
                <a:sym typeface="Public Sans"/>
              </a:rPr>
              <a:t>sánh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và</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phân</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tích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các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bộ</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lọc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làm</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mờ</a:t>
            </a:r>
            <a:endParaRPr lang="en-US" sz="4000" b="1" dirty="0">
              <a:latin typeface="Public Sans Bold" panose="020B0604020202020204" charset="0"/>
              <a:ea typeface="Public Sans"/>
              <a:cs typeface="Public Sans"/>
              <a:sym typeface="Public Sans"/>
            </a:endParaRP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8" name="TextBox 5">
            <a:extLst>
              <a:ext uri="{FF2B5EF4-FFF2-40B4-BE49-F238E27FC236}">
                <a16:creationId xmlns:a16="http://schemas.microsoft.com/office/drawing/2014/main" id="{0A48DCF8-9EDA-464C-AC11-6F218D0BA357}"/>
              </a:ext>
            </a:extLst>
          </p:cNvPr>
          <p:cNvSpPr txBox="1"/>
          <p:nvPr/>
        </p:nvSpPr>
        <p:spPr>
          <a:xfrm>
            <a:off x="1977670" y="2823068"/>
            <a:ext cx="5718530" cy="3472938"/>
          </a:xfrm>
          <a:prstGeom prst="rect">
            <a:avLst/>
          </a:prstGeom>
        </p:spPr>
        <p:txBody>
          <a:bodyPr wrap="square" lIns="0" tIns="0" rIns="0" bIns="0" rtlCol="0" anchor="t">
            <a:spAutoFit/>
          </a:bodyPr>
          <a:lstStyle/>
          <a:p>
            <a:pPr algn="just">
              <a:lnSpc>
                <a:spcPts val="3919"/>
              </a:lnSpc>
            </a:pPr>
            <a:r>
              <a:rPr lang="en-US" sz="2800" b="1" dirty="0">
                <a:solidFill>
                  <a:srgbClr val="202020"/>
                </a:solidFill>
                <a:latin typeface="Public Sans Bold" panose="020B0604020202020204" charset="0"/>
                <a:ea typeface="Public Sans Bold"/>
                <a:cs typeface="Public Sans Bold"/>
                <a:sym typeface="Public Sans Bold"/>
              </a:rPr>
              <a:t>Mean Filter: </a:t>
            </a:r>
            <a:r>
              <a:rPr lang="en-US" sz="2800" dirty="0" err="1">
                <a:solidFill>
                  <a:srgbClr val="2B2E3C"/>
                </a:solidFill>
                <a:latin typeface="Open Sans"/>
                <a:ea typeface="Open Sans"/>
                <a:cs typeface="Open Sans"/>
                <a:sym typeface="Open Sans"/>
              </a:rPr>
              <a:t>Thay</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mỗi</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bằng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giá</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trị</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trung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bình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cộng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của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các</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xung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quanh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trong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một</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cửa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sổ</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ví</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dụ</a:t>
            </a:r>
            <a:r>
              <a:rPr lang="en-US" sz="2800" dirty="0">
                <a:solidFill>
                  <a:srgbClr val="2B2E3C"/>
                </a:solidFill>
                <a:latin typeface="Open Sans"/>
                <a:ea typeface="Open Sans"/>
                <a:cs typeface="Open Sans"/>
                <a:sym typeface="Open Sans"/>
              </a:rPr>
              <a:t> 3×3 </a:t>
            </a:r>
            <a:r>
              <a:rPr lang="en-US" sz="2800" dirty="0" err="1">
                <a:solidFill>
                  <a:srgbClr val="2B2E3C"/>
                </a:solidFill>
                <a:latin typeface="Open Sans"/>
                <a:ea typeface="Open Sans"/>
                <a:cs typeface="Open Sans"/>
                <a:sym typeface="Open Sans"/>
              </a:rPr>
              <a:t>hoặc</a:t>
            </a:r>
            <a:r>
              <a:rPr lang="en-US" sz="2800" dirty="0">
                <a:solidFill>
                  <a:srgbClr val="2B2E3C"/>
                </a:solidFill>
                <a:latin typeface="Open Sans"/>
                <a:ea typeface="Open Sans"/>
                <a:cs typeface="Open Sans"/>
                <a:sym typeface="Open Sans"/>
              </a:rPr>
              <a:t> 5×5). </a:t>
            </a:r>
            <a:r>
              <a:rPr lang="en-US" sz="2800" dirty="0" err="1">
                <a:solidFill>
                  <a:srgbClr val="2B2E3C"/>
                </a:solidFill>
                <a:latin typeface="Open Sans"/>
                <a:ea typeface="Open Sans"/>
                <a:cs typeface="Open Sans"/>
                <a:sym typeface="Open Sans"/>
              </a:rPr>
              <a:t>Cách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làm</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này</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giúp</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san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bằng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sự</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thay</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đổi</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cường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độ</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làm</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ảnh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trở</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nên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mượt</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hơn</a:t>
            </a:r>
            <a:r>
              <a:rPr lang="en-US" sz="2800" dirty="0">
                <a:solidFill>
                  <a:srgbClr val="2B2E3C"/>
                </a:solidFill>
                <a:latin typeface="Open Sans"/>
                <a:ea typeface="Open Sans"/>
                <a:cs typeface="Open Sans"/>
                <a:sym typeface="Open Sans"/>
              </a:rPr>
              <a:t>.</a:t>
            </a:r>
            <a:endParaRPr lang="en-US" sz="2800" dirty="0">
              <a:solidFill>
                <a:srgbClr val="202020"/>
              </a:solidFill>
              <a:latin typeface="Public Sans" panose="020B0604020202020204" charset="0"/>
              <a:ea typeface="Public Sans Bold"/>
              <a:cs typeface="Public Sans Bold"/>
              <a:sym typeface="Public Sans Bold"/>
            </a:endParaRPr>
          </a:p>
        </p:txBody>
      </p:sp>
      <p:grpSp>
        <p:nvGrpSpPr>
          <p:cNvPr id="13" name="Group 9">
            <a:extLst>
              <a:ext uri="{FF2B5EF4-FFF2-40B4-BE49-F238E27FC236}">
                <a16:creationId xmlns:a16="http://schemas.microsoft.com/office/drawing/2014/main" id="{637C54DD-CD3B-4C52-A160-921FD521FB01}"/>
              </a:ext>
            </a:extLst>
          </p:cNvPr>
          <p:cNvGrpSpPr>
            <a:grpSpLocks noChangeAspect="1"/>
          </p:cNvGrpSpPr>
          <p:nvPr/>
        </p:nvGrpSpPr>
        <p:grpSpPr>
          <a:xfrm>
            <a:off x="8077200" y="2626816"/>
            <a:ext cx="8064561" cy="4400869"/>
            <a:chOff x="0" y="0"/>
            <a:chExt cx="11106150" cy="6060678"/>
          </a:xfrm>
        </p:grpSpPr>
        <p:sp>
          <p:nvSpPr>
            <p:cNvPr id="14" name="Freeform 10" descr="preencoded.png">
              <a:extLst>
                <a:ext uri="{FF2B5EF4-FFF2-40B4-BE49-F238E27FC236}">
                  <a16:creationId xmlns:a16="http://schemas.microsoft.com/office/drawing/2014/main" id="{F4308F1C-01A9-483F-B50B-9DA9761DA284}"/>
                </a:ext>
              </a:extLst>
            </p:cNvPr>
            <p:cNvSpPr/>
            <p:nvPr/>
          </p:nvSpPr>
          <p:spPr>
            <a:xfrm>
              <a:off x="0" y="0"/>
              <a:ext cx="11106150" cy="6060694"/>
            </a:xfrm>
            <a:custGeom>
              <a:avLst/>
              <a:gdLst/>
              <a:ahLst/>
              <a:cxnLst/>
              <a:rect l="l" t="t" r="r" b="b"/>
              <a:pathLst>
                <a:path w="11106150" h="6060694">
                  <a:moveTo>
                    <a:pt x="0" y="0"/>
                  </a:moveTo>
                  <a:lnTo>
                    <a:pt x="11106150" y="0"/>
                  </a:lnTo>
                  <a:lnTo>
                    <a:pt x="11106150" y="6060694"/>
                  </a:lnTo>
                  <a:lnTo>
                    <a:pt x="0" y="6060694"/>
                  </a:lnTo>
                  <a:lnTo>
                    <a:pt x="0" y="0"/>
                  </a:lnTo>
                  <a:close/>
                </a:path>
              </a:pathLst>
            </a:custGeom>
            <a:blipFill>
              <a:blip r:embed="rId2"/>
              <a:stretch>
                <a:fillRect l="-51" r="-51"/>
              </a:stretch>
            </a:blipFill>
          </p:spPr>
        </p:sp>
      </p:grpSp>
    </p:spTree>
    <p:extLst>
      <p:ext uri="{BB962C8B-B14F-4D97-AF65-F5344CB8AC3E}">
        <p14:creationId xmlns:p14="http://schemas.microsoft.com/office/powerpoint/2010/main" val="65194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So </a:t>
            </a:r>
            <a:r>
              <a:rPr lang="en-US" sz="4000" b="1" dirty="0" err="1">
                <a:latin typeface="Public Sans Bold" panose="020B0604020202020204" charset="0"/>
                <a:ea typeface="Public Sans"/>
                <a:cs typeface="Public Sans"/>
                <a:sym typeface="Public Sans"/>
              </a:rPr>
              <a:t>sánh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và</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phân</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tích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các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bộ</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lọc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làm</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mờ</a:t>
            </a:r>
            <a:endParaRPr lang="en-US" sz="4000" b="1" dirty="0">
              <a:latin typeface="Public Sans Bold" panose="020B0604020202020204" charset="0"/>
              <a:ea typeface="Public Sans"/>
              <a:cs typeface="Public Sans"/>
              <a:sym typeface="Public Sans"/>
            </a:endParaRP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8" name="TextBox 5">
            <a:extLst>
              <a:ext uri="{FF2B5EF4-FFF2-40B4-BE49-F238E27FC236}">
                <a16:creationId xmlns:a16="http://schemas.microsoft.com/office/drawing/2014/main" id="{0A48DCF8-9EDA-464C-AC11-6F218D0BA357}"/>
              </a:ext>
            </a:extLst>
          </p:cNvPr>
          <p:cNvSpPr txBox="1"/>
          <p:nvPr/>
        </p:nvSpPr>
        <p:spPr>
          <a:xfrm>
            <a:off x="1905000" y="3073159"/>
            <a:ext cx="5718530" cy="2966389"/>
          </a:xfrm>
          <a:prstGeom prst="rect">
            <a:avLst/>
          </a:prstGeom>
        </p:spPr>
        <p:txBody>
          <a:bodyPr wrap="square" lIns="0" tIns="0" rIns="0" bIns="0" rtlCol="0" anchor="t">
            <a:spAutoFit/>
          </a:bodyPr>
          <a:lstStyle/>
          <a:p>
            <a:pPr algn="just">
              <a:lnSpc>
                <a:spcPts val="3919"/>
              </a:lnSpc>
            </a:pPr>
            <a:r>
              <a:rPr lang="en-US" sz="2800" b="1" dirty="0">
                <a:solidFill>
                  <a:srgbClr val="202020"/>
                </a:solidFill>
                <a:latin typeface="Public Sans Bold" panose="020B0604020202020204" charset="0"/>
                <a:ea typeface="Public Sans Bold"/>
                <a:cs typeface="Public Sans Bold"/>
                <a:sym typeface="Public Sans Bold"/>
              </a:rPr>
              <a:t>Gaussian Filter: </a:t>
            </a:r>
            <a:r>
              <a:rPr lang="en-US" sz="2800" dirty="0" err="1">
                <a:solidFill>
                  <a:srgbClr val="2B2E3C"/>
                </a:solidFill>
                <a:latin typeface="Open Sans"/>
                <a:ea typeface="Open Sans"/>
                <a:cs typeface="Open Sans"/>
                <a:sym typeface="Open Sans"/>
              </a:rPr>
              <a:t>Tương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tự</a:t>
            </a:r>
            <a:r>
              <a:rPr lang="en-US" sz="2800" dirty="0">
                <a:solidFill>
                  <a:srgbClr val="2B2E3C"/>
                </a:solidFill>
                <a:latin typeface="Open Sans"/>
                <a:ea typeface="Open Sans"/>
                <a:cs typeface="Open Sans"/>
                <a:sym typeface="Open Sans"/>
              </a:rPr>
              <a:t> Mean filter </a:t>
            </a:r>
            <a:r>
              <a:rPr lang="en-US" sz="2800" dirty="0" err="1">
                <a:solidFill>
                  <a:srgbClr val="2B2E3C"/>
                </a:solidFill>
                <a:latin typeface="Open Sans"/>
                <a:ea typeface="Open Sans"/>
                <a:cs typeface="Open Sans"/>
                <a:sym typeface="Open Sans"/>
              </a:rPr>
              <a:t>nhưng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có</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sự</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ưu</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tiên</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càng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gần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tâm</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cửa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sổ</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thì</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ảnh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hưởng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càng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lớn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Trọng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số</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được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phân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bổ</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theo</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dạng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hình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chuông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phân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phối</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chuẩn</a:t>
            </a:r>
            <a:r>
              <a:rPr lang="en-US" sz="2800" dirty="0">
                <a:solidFill>
                  <a:srgbClr val="2B2E3C"/>
                </a:solidFill>
                <a:latin typeface="Open Sans"/>
                <a:ea typeface="Open Sans"/>
                <a:cs typeface="Open Sans"/>
                <a:sym typeface="Open Sans"/>
              </a:rPr>
              <a:t>).</a:t>
            </a:r>
            <a:endParaRPr lang="en-US" sz="2800" dirty="0">
              <a:solidFill>
                <a:srgbClr val="202020"/>
              </a:solidFill>
              <a:latin typeface="Public Sans" panose="020B0604020202020204" charset="0"/>
              <a:ea typeface="Public Sans Bold"/>
              <a:cs typeface="Public Sans Bold"/>
              <a:sym typeface="Public Sans Bold"/>
            </a:endParaRPr>
          </a:p>
        </p:txBody>
      </p:sp>
      <p:grpSp>
        <p:nvGrpSpPr>
          <p:cNvPr id="10" name="Group 8">
            <a:extLst>
              <a:ext uri="{FF2B5EF4-FFF2-40B4-BE49-F238E27FC236}">
                <a16:creationId xmlns:a16="http://schemas.microsoft.com/office/drawing/2014/main" id="{79A241A5-3D6B-4774-A31B-EF1E3B09BF85}"/>
              </a:ext>
            </a:extLst>
          </p:cNvPr>
          <p:cNvGrpSpPr>
            <a:grpSpLocks noChangeAspect="1"/>
          </p:cNvGrpSpPr>
          <p:nvPr/>
        </p:nvGrpSpPr>
        <p:grpSpPr>
          <a:xfrm>
            <a:off x="8480375" y="2611079"/>
            <a:ext cx="8778925" cy="3896916"/>
            <a:chOff x="0" y="0"/>
            <a:chExt cx="11705233" cy="5195888"/>
          </a:xfrm>
        </p:grpSpPr>
        <p:sp>
          <p:nvSpPr>
            <p:cNvPr id="11" name="Freeform 9" descr="preencoded.png">
              <a:extLst>
                <a:ext uri="{FF2B5EF4-FFF2-40B4-BE49-F238E27FC236}">
                  <a16:creationId xmlns:a16="http://schemas.microsoft.com/office/drawing/2014/main" id="{6B3BF823-9854-45A1-979D-04744EBCCF46}"/>
                </a:ext>
              </a:extLst>
            </p:cNvPr>
            <p:cNvSpPr/>
            <p:nvPr/>
          </p:nvSpPr>
          <p:spPr>
            <a:xfrm>
              <a:off x="0" y="0"/>
              <a:ext cx="11705209" cy="5195951"/>
            </a:xfrm>
            <a:custGeom>
              <a:avLst/>
              <a:gdLst/>
              <a:ahLst/>
              <a:cxnLst/>
              <a:rect l="l" t="t" r="r" b="b"/>
              <a:pathLst>
                <a:path w="11705209" h="5195951">
                  <a:moveTo>
                    <a:pt x="0" y="0"/>
                  </a:moveTo>
                  <a:lnTo>
                    <a:pt x="11705209" y="0"/>
                  </a:lnTo>
                  <a:lnTo>
                    <a:pt x="11705209" y="5195951"/>
                  </a:lnTo>
                  <a:lnTo>
                    <a:pt x="0" y="5195951"/>
                  </a:lnTo>
                  <a:lnTo>
                    <a:pt x="0" y="0"/>
                  </a:lnTo>
                  <a:close/>
                </a:path>
              </a:pathLst>
            </a:custGeom>
            <a:blipFill>
              <a:blip r:embed="rId2"/>
              <a:stretch>
                <a:fillRect l="-33" r="-33" b="1"/>
              </a:stretch>
            </a:blipFill>
          </p:spPr>
        </p:sp>
      </p:grpSp>
    </p:spTree>
    <p:extLst>
      <p:ext uri="{BB962C8B-B14F-4D97-AF65-F5344CB8AC3E}">
        <p14:creationId xmlns:p14="http://schemas.microsoft.com/office/powerpoint/2010/main" val="54218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So </a:t>
            </a:r>
            <a:r>
              <a:rPr lang="en-US" sz="4000" b="1" dirty="0" err="1">
                <a:latin typeface="Public Sans Bold" panose="020B0604020202020204" charset="0"/>
                <a:ea typeface="Public Sans"/>
                <a:cs typeface="Public Sans"/>
                <a:sym typeface="Public Sans"/>
              </a:rPr>
              <a:t>sánh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và</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phân</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tích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các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bộ</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lọc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làm</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mờ</a:t>
            </a:r>
            <a:endParaRPr lang="en-US" sz="4000" b="1" dirty="0">
              <a:latin typeface="Public Sans Bold" panose="020B0604020202020204" charset="0"/>
              <a:ea typeface="Public Sans"/>
              <a:cs typeface="Public Sans"/>
              <a:sym typeface="Public Sans"/>
            </a:endParaRP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8" name="TextBox 5">
            <a:extLst>
              <a:ext uri="{FF2B5EF4-FFF2-40B4-BE49-F238E27FC236}">
                <a16:creationId xmlns:a16="http://schemas.microsoft.com/office/drawing/2014/main" id="{0A48DCF8-9EDA-464C-AC11-6F218D0BA357}"/>
              </a:ext>
            </a:extLst>
          </p:cNvPr>
          <p:cNvSpPr txBox="1"/>
          <p:nvPr/>
        </p:nvSpPr>
        <p:spPr>
          <a:xfrm>
            <a:off x="1905000" y="3073159"/>
            <a:ext cx="14706600" cy="965842"/>
          </a:xfrm>
          <a:prstGeom prst="rect">
            <a:avLst/>
          </a:prstGeom>
        </p:spPr>
        <p:txBody>
          <a:bodyPr wrap="square" lIns="0" tIns="0" rIns="0" bIns="0" rtlCol="0" anchor="t">
            <a:spAutoFit/>
          </a:bodyPr>
          <a:lstStyle/>
          <a:p>
            <a:pPr algn="just">
              <a:lnSpc>
                <a:spcPts val="3919"/>
              </a:lnSpc>
            </a:pPr>
            <a:r>
              <a:rPr lang="en-US" sz="2800" b="1" dirty="0">
                <a:solidFill>
                  <a:srgbClr val="202020"/>
                </a:solidFill>
                <a:latin typeface="Public Sans Bold" panose="020B0604020202020204" charset="0"/>
                <a:ea typeface="Public Sans Bold"/>
                <a:cs typeface="Public Sans Bold"/>
                <a:sym typeface="Public Sans Bold"/>
              </a:rPr>
              <a:t>Median Filter: </a:t>
            </a:r>
            <a:r>
              <a:rPr lang="en-US" sz="2800" dirty="0" err="1">
                <a:solidFill>
                  <a:srgbClr val="2B2E3C"/>
                </a:solidFill>
                <a:latin typeface="Open Sans"/>
                <a:ea typeface="Open Sans"/>
                <a:cs typeface="Open Sans"/>
                <a:sym typeface="Open Sans"/>
              </a:rPr>
              <a:t>Thay</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mỗi</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bằng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giá</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trị</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trung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vị</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trong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vùng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lân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cận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Nghĩa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là</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các</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trong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cửa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sổ</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được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sắp</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xếp</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theo</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giá</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trị</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độ</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sáng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và</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giá</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trị</a:t>
            </a:r>
            <a:r>
              <a:rPr lang="en-US" sz="2800" dirty="0">
                <a:solidFill>
                  <a:srgbClr val="2B2E3C"/>
                </a:solidFill>
                <a:latin typeface="Open Sans"/>
                <a:ea typeface="Open Sans"/>
                <a:cs typeface="Open Sans"/>
                <a:sym typeface="Open Sans"/>
              </a:rPr>
              <a:t> ở </a:t>
            </a:r>
            <a:r>
              <a:rPr lang="en-US" sz="2800" dirty="0" err="1">
                <a:solidFill>
                  <a:srgbClr val="2B2E3C"/>
                </a:solidFill>
                <a:latin typeface="Open Sans"/>
                <a:ea typeface="Open Sans"/>
                <a:cs typeface="Open Sans"/>
                <a:sym typeface="Open Sans"/>
              </a:rPr>
              <a:t>giữa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sẽ</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được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chọn</a:t>
            </a:r>
            <a:r>
              <a:rPr lang="en-US" sz="2800" dirty="0">
                <a:solidFill>
                  <a:srgbClr val="2B2E3C"/>
                </a:solidFill>
                <a:latin typeface="Open Sans"/>
                <a:ea typeface="Open Sans"/>
                <a:cs typeface="Open Sans"/>
                <a:sym typeface="Open Sans"/>
              </a:rPr>
              <a:t>.</a:t>
            </a:r>
            <a:endParaRPr lang="en-US" sz="2800" dirty="0">
              <a:solidFill>
                <a:srgbClr val="202020"/>
              </a:solidFill>
              <a:latin typeface="Public Sans" panose="020B0604020202020204" charset="0"/>
              <a:ea typeface="Public Sans Bold"/>
              <a:cs typeface="Public Sans Bold"/>
              <a:sym typeface="Public Sans Bold"/>
            </a:endParaRPr>
          </a:p>
        </p:txBody>
      </p:sp>
      <p:sp>
        <p:nvSpPr>
          <p:cNvPr id="12" name="Freeform 6">
            <a:extLst>
              <a:ext uri="{FF2B5EF4-FFF2-40B4-BE49-F238E27FC236}">
                <a16:creationId xmlns:a16="http://schemas.microsoft.com/office/drawing/2014/main" id="{B508392B-E100-4DBF-A8B8-93ADAADCBDFF}"/>
              </a:ext>
            </a:extLst>
          </p:cNvPr>
          <p:cNvSpPr/>
          <p:nvPr/>
        </p:nvSpPr>
        <p:spPr>
          <a:xfrm>
            <a:off x="3439018" y="4493047"/>
            <a:ext cx="11409964" cy="2710287"/>
          </a:xfrm>
          <a:custGeom>
            <a:avLst/>
            <a:gdLst/>
            <a:ahLst/>
            <a:cxnLst/>
            <a:rect l="l" t="t" r="r" b="b"/>
            <a:pathLst>
              <a:path w="11409964" h="2710287">
                <a:moveTo>
                  <a:pt x="0" y="0"/>
                </a:moveTo>
                <a:lnTo>
                  <a:pt x="11409964" y="0"/>
                </a:lnTo>
                <a:lnTo>
                  <a:pt x="11409964" y="2710287"/>
                </a:lnTo>
                <a:lnTo>
                  <a:pt x="0" y="2710287"/>
                </a:lnTo>
                <a:lnTo>
                  <a:pt x="0" y="0"/>
                </a:lnTo>
                <a:close/>
              </a:path>
            </a:pathLst>
          </a:custGeom>
          <a:blipFill>
            <a:blip r:embed="rId2"/>
            <a:stretch>
              <a:fillRect t="-31416" b="-141"/>
            </a:stretch>
          </a:blipFill>
        </p:spPr>
      </p:sp>
    </p:spTree>
    <p:extLst>
      <p:ext uri="{BB962C8B-B14F-4D97-AF65-F5344CB8AC3E}">
        <p14:creationId xmlns:p14="http://schemas.microsoft.com/office/powerpoint/2010/main" val="391062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So </a:t>
            </a:r>
            <a:r>
              <a:rPr lang="en-US" sz="4000" b="1" dirty="0" err="1">
                <a:latin typeface="Public Sans Bold" panose="020B0604020202020204" charset="0"/>
                <a:ea typeface="Public Sans"/>
                <a:cs typeface="Public Sans"/>
                <a:sym typeface="Public Sans"/>
              </a:rPr>
              <a:t>sánh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và</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phân</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tích</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các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bộ</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lọc</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làm</a:t>
            </a:r>
            <a:r>
              <a:rPr lang="en-US" sz="4000" b="1" dirty="0">
                <a:latin typeface="Public Sans Bold" panose="020B0604020202020204" charset="0"/>
                <a:ea typeface="Public Sans"/>
                <a:cs typeface="Public Sans"/>
                <a:sym typeface="Public Sans"/>
              </a:rPr>
              <a:t> </a:t>
            </a:r>
            <a:r>
              <a:rPr lang="en-US" sz="4000" b="1" dirty="0" err="1">
                <a:latin typeface="Public Sans Bold" panose="020B0604020202020204" charset="0"/>
                <a:ea typeface="Public Sans"/>
                <a:cs typeface="Public Sans"/>
                <a:sym typeface="Public Sans"/>
              </a:rPr>
              <a:t>mờ</a:t>
            </a:r>
            <a:endParaRPr lang="en-US" sz="4000" b="1" dirty="0">
              <a:latin typeface="Public Sans Bold" panose="020B0604020202020204" charset="0"/>
              <a:ea typeface="Public Sans"/>
              <a:cs typeface="Public Sans"/>
              <a:sym typeface="Public Sans"/>
            </a:endParaRP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8" name="TextBox 5">
            <a:extLst>
              <a:ext uri="{FF2B5EF4-FFF2-40B4-BE49-F238E27FC236}">
                <a16:creationId xmlns:a16="http://schemas.microsoft.com/office/drawing/2014/main" id="{0A48DCF8-9EDA-464C-AC11-6F218D0BA357}"/>
              </a:ext>
            </a:extLst>
          </p:cNvPr>
          <p:cNvSpPr txBox="1"/>
          <p:nvPr/>
        </p:nvSpPr>
        <p:spPr>
          <a:xfrm>
            <a:off x="1994924" y="2781300"/>
            <a:ext cx="14706600" cy="1472391"/>
          </a:xfrm>
          <a:prstGeom prst="rect">
            <a:avLst/>
          </a:prstGeom>
        </p:spPr>
        <p:txBody>
          <a:bodyPr wrap="square" lIns="0" tIns="0" rIns="0" bIns="0" rtlCol="0" anchor="t">
            <a:spAutoFit/>
          </a:bodyPr>
          <a:lstStyle/>
          <a:p>
            <a:pPr algn="just">
              <a:lnSpc>
                <a:spcPts val="3919"/>
              </a:lnSpc>
            </a:pPr>
            <a:r>
              <a:rPr lang="en-US" sz="2800" b="1" dirty="0">
                <a:solidFill>
                  <a:srgbClr val="202020"/>
                </a:solidFill>
                <a:latin typeface="Public Sans Bold" panose="020B0604020202020204" charset="0"/>
                <a:ea typeface="Public Sans Bold"/>
                <a:cs typeface="Public Sans Bold"/>
                <a:sym typeface="Public Sans Bold"/>
              </a:rPr>
              <a:t>Bilateral Filter: </a:t>
            </a:r>
            <a:r>
              <a:rPr lang="en-US" sz="2800" dirty="0" err="1">
                <a:solidFill>
                  <a:srgbClr val="2B2E3C"/>
                </a:solidFill>
                <a:latin typeface="Open Sans"/>
                <a:ea typeface="Open Sans"/>
                <a:cs typeface="Open Sans"/>
                <a:sym typeface="Open Sans"/>
              </a:rPr>
              <a:t>Kết</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hợp</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cả</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khoảng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cách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không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gian</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gần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tâm</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thì</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ảnh</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hưởng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nhiều</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hơn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và</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độ</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tương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đồng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cường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độ</a:t>
            </a:r>
            <a:r>
              <a:rPr lang="en-US" sz="2800" dirty="0">
                <a:solidFill>
                  <a:srgbClr val="2B2E3C"/>
                </a:solidFill>
                <a:latin typeface="Open Sans"/>
                <a:ea typeface="Open Sans"/>
                <a:cs typeface="Open Sans"/>
                <a:sym typeface="Open Sans"/>
              </a:rPr>
              <a:t> (pixel </a:t>
            </a:r>
            <a:r>
              <a:rPr lang="en-US" sz="2800" dirty="0" err="1">
                <a:solidFill>
                  <a:srgbClr val="2B2E3C"/>
                </a:solidFill>
                <a:latin typeface="Open Sans"/>
                <a:ea typeface="Open Sans"/>
                <a:cs typeface="Open Sans"/>
                <a:sym typeface="Open Sans"/>
              </a:rPr>
              <a:t>có</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màu</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sắc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hoặc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độ</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sáng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giống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nhau</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sẽ</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được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ưu</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tiên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Nhờ</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đó</a:t>
            </a:r>
            <a:r>
              <a:rPr lang="en-US" sz="2800" dirty="0">
                <a:solidFill>
                  <a:srgbClr val="2B2E3C"/>
                </a:solidFill>
                <a:latin typeface="Open Sans"/>
                <a:ea typeface="Open Sans"/>
                <a:cs typeface="Open Sans"/>
                <a:sym typeface="Open Sans"/>
              </a:rPr>
              <a:t>, filter </a:t>
            </a:r>
            <a:r>
              <a:rPr lang="en-US" sz="2800" dirty="0" err="1">
                <a:solidFill>
                  <a:srgbClr val="2B2E3C"/>
                </a:solidFill>
                <a:latin typeface="Open Sans"/>
                <a:ea typeface="Open Sans"/>
                <a:cs typeface="Open Sans"/>
                <a:sym typeface="Open Sans"/>
              </a:rPr>
              <a:t>vừa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làm</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mượt</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vừa</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giữ</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được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đường</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biên</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sắc</a:t>
            </a:r>
            <a:r>
              <a:rPr lang="en-US" sz="2800" dirty="0">
                <a:solidFill>
                  <a:srgbClr val="2B2E3C"/>
                </a:solidFill>
                <a:latin typeface="Open Sans"/>
                <a:ea typeface="Open Sans"/>
                <a:cs typeface="Open Sans"/>
                <a:sym typeface="Open Sans"/>
              </a:rPr>
              <a:t> </a:t>
            </a:r>
            <a:r>
              <a:rPr lang="en-US" sz="2800" dirty="0" err="1">
                <a:solidFill>
                  <a:srgbClr val="2B2E3C"/>
                </a:solidFill>
                <a:latin typeface="Open Sans"/>
                <a:ea typeface="Open Sans"/>
                <a:cs typeface="Open Sans"/>
                <a:sym typeface="Open Sans"/>
              </a:rPr>
              <a:t>nét</a:t>
            </a:r>
            <a:r>
              <a:rPr lang="en-US" sz="2800" dirty="0">
                <a:solidFill>
                  <a:srgbClr val="2B2E3C"/>
                </a:solidFill>
                <a:latin typeface="Open Sans"/>
                <a:ea typeface="Open Sans"/>
                <a:cs typeface="Open Sans"/>
                <a:sym typeface="Open Sans"/>
              </a:rPr>
              <a:t>.</a:t>
            </a:r>
            <a:endParaRPr lang="en-US" sz="2800" dirty="0">
              <a:solidFill>
                <a:srgbClr val="202020"/>
              </a:solidFill>
              <a:latin typeface="Public Sans" panose="020B0604020202020204" charset="0"/>
              <a:ea typeface="Public Sans Bold"/>
              <a:cs typeface="Public Sans Bold"/>
              <a:sym typeface="Public Sans Bold"/>
            </a:endParaRPr>
          </a:p>
        </p:txBody>
      </p:sp>
      <p:sp>
        <p:nvSpPr>
          <p:cNvPr id="9" name="Freeform 6">
            <a:extLst>
              <a:ext uri="{FF2B5EF4-FFF2-40B4-BE49-F238E27FC236}">
                <a16:creationId xmlns:a16="http://schemas.microsoft.com/office/drawing/2014/main" id="{A3132F08-18FB-42CC-AB94-11C3FD1F060E}"/>
              </a:ext>
            </a:extLst>
          </p:cNvPr>
          <p:cNvSpPr/>
          <p:nvPr/>
        </p:nvSpPr>
        <p:spPr>
          <a:xfrm>
            <a:off x="3429000" y="4588203"/>
            <a:ext cx="10833232" cy="4335585"/>
          </a:xfrm>
          <a:custGeom>
            <a:avLst/>
            <a:gdLst/>
            <a:ahLst/>
            <a:cxnLst/>
            <a:rect l="l" t="t" r="r" b="b"/>
            <a:pathLst>
              <a:path w="10833232" h="4335585">
                <a:moveTo>
                  <a:pt x="0" y="0"/>
                </a:moveTo>
                <a:lnTo>
                  <a:pt x="10833232" y="0"/>
                </a:lnTo>
                <a:lnTo>
                  <a:pt x="10833232" y="4335585"/>
                </a:lnTo>
                <a:lnTo>
                  <a:pt x="0" y="4335585"/>
                </a:lnTo>
                <a:lnTo>
                  <a:pt x="0" y="0"/>
                </a:lnTo>
                <a:close/>
              </a:path>
            </a:pathLst>
          </a:custGeom>
          <a:blipFill>
            <a:blip r:embed="rId2"/>
            <a:stretch>
              <a:fillRect t="-18374"/>
            </a:stretch>
          </a:blipFill>
        </p:spPr>
      </p:sp>
    </p:spTree>
    <p:extLst>
      <p:ext uri="{BB962C8B-B14F-4D97-AF65-F5344CB8AC3E}">
        <p14:creationId xmlns:p14="http://schemas.microsoft.com/office/powerpoint/2010/main" val="234377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81974" y="9258300"/>
            <a:ext cx="19260397" cy="1166707"/>
          </a:xfrm>
          <a:prstGeom prst="rect">
            <a:avLst/>
          </a:prstGeom>
          <a:solidFill>
            <a:srgbClr val="202020"/>
          </a:solidFill>
        </p:spPr>
      </p:sp>
      <p:grpSp>
        <p:nvGrpSpPr>
          <p:cNvPr id="3" name="Group 3"/>
          <p:cNvGrpSpPr/>
          <p:nvPr/>
        </p:nvGrpSpPr>
        <p:grpSpPr>
          <a:xfrm>
            <a:off x="17259300" y="9645607"/>
            <a:ext cx="560217" cy="196047"/>
            <a:chOff x="0" y="0"/>
            <a:chExt cx="1226641" cy="429260"/>
          </a:xfrm>
        </p:grpSpPr>
        <p:sp>
          <p:nvSpPr>
            <p:cNvPr id="4" name="Freeform 4"/>
            <p:cNvSpPr/>
            <p:nvPr/>
          </p:nvSpPr>
          <p:spPr>
            <a:xfrm>
              <a:off x="0" y="-5080"/>
              <a:ext cx="1226641" cy="434340"/>
            </a:xfrm>
            <a:custGeom>
              <a:avLst/>
              <a:gdLst/>
              <a:ahLst/>
              <a:cxnLst/>
              <a:rect l="l" t="t" r="r" b="b"/>
              <a:pathLst>
                <a:path w="1226641" h="434340">
                  <a:moveTo>
                    <a:pt x="1208861" y="187960"/>
                  </a:moveTo>
                  <a:lnTo>
                    <a:pt x="947241" y="11430"/>
                  </a:lnTo>
                  <a:cubicBezTo>
                    <a:pt x="929461" y="0"/>
                    <a:pt x="906600" y="3810"/>
                    <a:pt x="893900" y="21590"/>
                  </a:cubicBezTo>
                  <a:cubicBezTo>
                    <a:pt x="882471" y="39370"/>
                    <a:pt x="886281" y="62230"/>
                    <a:pt x="904061" y="74930"/>
                  </a:cubicBezTo>
                  <a:lnTo>
                    <a:pt x="1062811" y="181610"/>
                  </a:lnTo>
                  <a:lnTo>
                    <a:pt x="0" y="181610"/>
                  </a:lnTo>
                  <a:lnTo>
                    <a:pt x="0" y="257810"/>
                  </a:lnTo>
                  <a:lnTo>
                    <a:pt x="1062811" y="257810"/>
                  </a:lnTo>
                  <a:lnTo>
                    <a:pt x="904061" y="364490"/>
                  </a:lnTo>
                  <a:cubicBezTo>
                    <a:pt x="886281" y="375920"/>
                    <a:pt x="882471" y="400050"/>
                    <a:pt x="893901" y="417830"/>
                  </a:cubicBezTo>
                  <a:cubicBezTo>
                    <a:pt x="901521" y="429260"/>
                    <a:pt x="912951" y="434340"/>
                    <a:pt x="925651" y="434340"/>
                  </a:cubicBezTo>
                  <a:cubicBezTo>
                    <a:pt x="933271" y="434340"/>
                    <a:pt x="940891" y="431800"/>
                    <a:pt x="947241" y="427990"/>
                  </a:cubicBezTo>
                  <a:lnTo>
                    <a:pt x="1210131" y="251460"/>
                  </a:lnTo>
                  <a:cubicBezTo>
                    <a:pt x="1220291" y="243840"/>
                    <a:pt x="1226641" y="232410"/>
                    <a:pt x="1226641" y="219710"/>
                  </a:cubicBezTo>
                  <a:cubicBezTo>
                    <a:pt x="1226641" y="207010"/>
                    <a:pt x="1220291" y="195580"/>
                    <a:pt x="1208861" y="187960"/>
                  </a:cubicBezTo>
                  <a:close/>
                </a:path>
              </a:pathLst>
            </a:custGeom>
            <a:solidFill>
              <a:srgbClr val="FFFFFF"/>
            </a:solidFill>
          </p:spPr>
        </p:sp>
      </p:grpSp>
      <p:sp>
        <p:nvSpPr>
          <p:cNvPr id="6" name="TextBox 6"/>
          <p:cNvSpPr txBox="1"/>
          <p:nvPr/>
        </p:nvSpPr>
        <p:spPr>
          <a:xfrm>
            <a:off x="1066800" y="1976416"/>
            <a:ext cx="12317525" cy="461665"/>
          </a:xfrm>
          <a:prstGeom prst="rect">
            <a:avLst/>
          </a:prstGeom>
        </p:spPr>
        <p:txBody>
          <a:bodyPr lIns="0" tIns="0" rIns="0" bIns="0" rtlCol="0" anchor="t">
            <a:spAutoFit/>
          </a:bodyPr>
          <a:lstStyle/>
          <a:p>
            <a:pPr marL="323850" lvl="1">
              <a:lnSpc>
                <a:spcPts val="3600"/>
              </a:lnSpc>
            </a:pPr>
            <a:r>
              <a:rPr lang="en-US" sz="4000" b="1" dirty="0">
                <a:latin typeface="Public Sans Bold" panose="020B0604020202020204" charset="0"/>
                <a:ea typeface="Public Sans"/>
                <a:cs typeface="Public Sans"/>
                <a:sym typeface="Public Sans"/>
              </a:rPr>
              <a:t>Edge Detection:</a:t>
            </a:r>
          </a:p>
        </p:txBody>
      </p:sp>
      <p:sp>
        <p:nvSpPr>
          <p:cNvPr id="7" name="TextBox 7"/>
          <p:cNvSpPr txBox="1"/>
          <p:nvPr/>
        </p:nvSpPr>
        <p:spPr>
          <a:xfrm>
            <a:off x="762000" y="647700"/>
            <a:ext cx="8839200" cy="769441"/>
          </a:xfrm>
          <a:prstGeom prst="rect">
            <a:avLst/>
          </a:prstGeom>
        </p:spPr>
        <p:txBody>
          <a:bodyPr wrap="square" lIns="0" tIns="0" rIns="0" bIns="0" rtlCol="0" anchor="t">
            <a:spAutoFit/>
          </a:bodyPr>
          <a:lstStyle/>
          <a:p>
            <a:pPr algn="l">
              <a:lnSpc>
                <a:spcPts val="6030"/>
              </a:lnSpc>
            </a:pPr>
            <a:r>
              <a:rPr lang="en-US" sz="5400" b="1" dirty="0">
                <a:solidFill>
                  <a:srgbClr val="000000"/>
                </a:solidFill>
                <a:latin typeface="Public Sans Bold"/>
                <a:ea typeface="Public Sans Bold"/>
                <a:cs typeface="Public Sans Bold"/>
                <a:sym typeface="Public Sans Bold"/>
              </a:rPr>
              <a:t>2. GIỚI THIỆU PROJECT</a:t>
            </a:r>
          </a:p>
        </p:txBody>
      </p:sp>
      <p:sp>
        <p:nvSpPr>
          <p:cNvPr id="10" name="TextBox 7">
            <a:extLst>
              <a:ext uri="{FF2B5EF4-FFF2-40B4-BE49-F238E27FC236}">
                <a16:creationId xmlns:a16="http://schemas.microsoft.com/office/drawing/2014/main" id="{982E1A77-1468-45E7-AF87-AF92654F3001}"/>
              </a:ext>
            </a:extLst>
          </p:cNvPr>
          <p:cNvSpPr txBox="1"/>
          <p:nvPr/>
        </p:nvSpPr>
        <p:spPr>
          <a:xfrm>
            <a:off x="2038350" y="2772593"/>
            <a:ext cx="15125700" cy="1160546"/>
          </a:xfrm>
          <a:prstGeom prst="rect">
            <a:avLst/>
          </a:prstGeom>
        </p:spPr>
        <p:txBody>
          <a:bodyPr wrap="square" lIns="0" tIns="0" rIns="0" bIns="0" rtlCol="0" anchor="t">
            <a:spAutoFit/>
          </a:bodyPr>
          <a:lstStyle/>
          <a:p>
            <a:pPr algn="l">
              <a:lnSpc>
                <a:spcPts val="4736"/>
              </a:lnSpc>
            </a:pPr>
            <a:r>
              <a:rPr lang="en-US" sz="3000" b="1" dirty="0" err="1">
                <a:latin typeface="Open Sans Bold"/>
                <a:ea typeface="Open Sans Bold"/>
                <a:cs typeface="Open Sans Bold"/>
                <a:sym typeface="Open Sans Bold"/>
              </a:rPr>
              <a:t>Biên</a:t>
            </a:r>
            <a:r>
              <a:rPr lang="en-US" sz="3000" b="1" dirty="0">
                <a:latin typeface="Open Sans Bold"/>
                <a:ea typeface="Open Sans Bold"/>
                <a:cs typeface="Open Sans Bold"/>
                <a:sym typeface="Open Sans Bold"/>
              </a:rPr>
              <a:t> (Edge):</a:t>
            </a:r>
            <a:r>
              <a:rPr lang="en-US" sz="3000" dirty="0">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vùng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trong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ảnh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có</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cường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độ</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sáng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thay</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đổi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đột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ngột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thường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là</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ranh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giới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giữa</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đối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tượng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và</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nền</a:t>
            </a:r>
            <a:r>
              <a:rPr lang="en-US" sz="3000" dirty="0">
                <a:solidFill>
                  <a:srgbClr val="2B2E3C"/>
                </a:solidFill>
                <a:latin typeface="Open Sans"/>
                <a:ea typeface="Open Sans"/>
                <a:cs typeface="Open Sans"/>
                <a:sym typeface="Open Sans"/>
              </a:rPr>
              <a:t>.</a:t>
            </a:r>
          </a:p>
        </p:txBody>
      </p:sp>
      <p:sp>
        <p:nvSpPr>
          <p:cNvPr id="11" name="TextBox 8">
            <a:extLst>
              <a:ext uri="{FF2B5EF4-FFF2-40B4-BE49-F238E27FC236}">
                <a16:creationId xmlns:a16="http://schemas.microsoft.com/office/drawing/2014/main" id="{F528FEA8-84E1-4DE2-9B77-C787A193BBEF}"/>
              </a:ext>
            </a:extLst>
          </p:cNvPr>
          <p:cNvSpPr txBox="1"/>
          <p:nvPr/>
        </p:nvSpPr>
        <p:spPr>
          <a:xfrm>
            <a:off x="2033587" y="4520388"/>
            <a:ext cx="15125700" cy="1160546"/>
          </a:xfrm>
          <a:prstGeom prst="rect">
            <a:avLst/>
          </a:prstGeom>
        </p:spPr>
        <p:txBody>
          <a:bodyPr wrap="square" lIns="0" tIns="0" rIns="0" bIns="0" rtlCol="0" anchor="t">
            <a:spAutoFit/>
          </a:bodyPr>
          <a:lstStyle/>
          <a:p>
            <a:pPr algn="l">
              <a:lnSpc>
                <a:spcPts val="4736"/>
              </a:lnSpc>
            </a:pPr>
            <a:r>
              <a:rPr lang="en-US" sz="3000" b="1" dirty="0" err="1">
                <a:latin typeface="Open Sans Bold"/>
                <a:ea typeface="Open Sans Bold"/>
                <a:cs typeface="Open Sans Bold"/>
                <a:sym typeface="Open Sans Bold"/>
              </a:rPr>
              <a:t>Mục</a:t>
            </a:r>
            <a:r>
              <a:rPr lang="en-US" sz="3000" b="1" dirty="0">
                <a:latin typeface="Open Sans Bold"/>
                <a:ea typeface="Open Sans Bold"/>
                <a:cs typeface="Open Sans Bold"/>
                <a:sym typeface="Open Sans Bold"/>
              </a:rPr>
              <a:t> </a:t>
            </a:r>
            <a:r>
              <a:rPr lang="en-US" sz="3000" b="1" dirty="0" err="1">
                <a:latin typeface="Open Sans Bold"/>
                <a:ea typeface="Open Sans Bold"/>
                <a:cs typeface="Open Sans Bold"/>
                <a:sym typeface="Open Sans Bold"/>
              </a:rPr>
              <a:t>tiêu</a:t>
            </a:r>
            <a:r>
              <a:rPr lang="en-US" sz="3000" b="1" dirty="0">
                <a:latin typeface="Open Sans Bold"/>
                <a:ea typeface="Open Sans Bold"/>
                <a:cs typeface="Open Sans Bold"/>
                <a:sym typeface="Open Sans Bold"/>
              </a:rPr>
              <a:t>:</a:t>
            </a:r>
            <a:r>
              <a:rPr lang="en-US" sz="3000" dirty="0">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xác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định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ranh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giới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của</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vật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thể</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văn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bản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đường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nét</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để</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phục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vụ</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các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bài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toán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xử</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lý</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ảnh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và</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thị</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giác</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máy</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tính</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nhận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dạng</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phân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đoạn</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theo</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dõi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đối</a:t>
            </a:r>
            <a:r>
              <a:rPr lang="en-US" sz="3000" dirty="0">
                <a:solidFill>
                  <a:srgbClr val="2B2E3C"/>
                </a:solidFill>
                <a:latin typeface="Open Sans"/>
                <a:ea typeface="Open Sans"/>
                <a:cs typeface="Open Sans"/>
                <a:sym typeface="Open Sans"/>
              </a:rPr>
              <a:t> </a:t>
            </a:r>
            <a:r>
              <a:rPr lang="en-US" sz="3000" dirty="0" err="1">
                <a:solidFill>
                  <a:srgbClr val="2B2E3C"/>
                </a:solidFill>
                <a:latin typeface="Open Sans"/>
                <a:ea typeface="Open Sans"/>
                <a:cs typeface="Open Sans"/>
                <a:sym typeface="Open Sans"/>
              </a:rPr>
              <a:t>tượng</a:t>
            </a:r>
            <a:r>
              <a:rPr lang="en-US" sz="3000" dirty="0">
                <a:solidFill>
                  <a:srgbClr val="2B2E3C"/>
                </a:solidFill>
                <a:latin typeface="Open Sans"/>
                <a:ea typeface="Open Sans"/>
                <a:cs typeface="Open Sans"/>
                <a:sym typeface="Open Sans"/>
              </a:rPr>
              <a:t>).</a:t>
            </a:r>
          </a:p>
        </p:txBody>
      </p:sp>
    </p:spTree>
    <p:extLst>
      <p:ext uri="{BB962C8B-B14F-4D97-AF65-F5344CB8AC3E}">
        <p14:creationId xmlns:p14="http://schemas.microsoft.com/office/powerpoint/2010/main" val="362328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467</TotalTime>
  <Words>2206</Words>
  <Application>Microsoft Office PowerPoint</Application>
  <PresentationFormat>Custom</PresentationFormat>
  <Paragraphs>165</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Public Sans Thin</vt:lpstr>
      <vt:lpstr>Open Sans</vt:lpstr>
      <vt:lpstr>Arial</vt:lpstr>
      <vt:lpstr>Public Sans Bold</vt:lpstr>
      <vt:lpstr>Public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tieu luan 1</dc:title>
  <cp:lastModifiedBy>Nguyễn Ken</cp:lastModifiedBy>
  <cp:revision>57</cp:revision>
  <dcterms:created xsi:type="dcterms:W3CDTF">2006-08-16T00:00:00Z</dcterms:created>
  <dcterms:modified xsi:type="dcterms:W3CDTF">2025-10-01T09:05:19Z</dcterms:modified>
  <dc:identifier>DAGxOdgCUGs</dc:identifier>
</cp:coreProperties>
</file>